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95" r:id="rId2"/>
    <p:sldId id="296" r:id="rId3"/>
    <p:sldId id="257" r:id="rId4"/>
    <p:sldId id="314" r:id="rId5"/>
    <p:sldId id="299" r:id="rId6"/>
    <p:sldId id="302" r:id="rId7"/>
    <p:sldId id="304" r:id="rId8"/>
    <p:sldId id="315" r:id="rId9"/>
    <p:sldId id="306" r:id="rId10"/>
    <p:sldId id="259" r:id="rId11"/>
    <p:sldId id="313" r:id="rId12"/>
    <p:sldId id="309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Oswald" panose="00000500000000000000" pitchFamily="2" charset="0"/>
      <p:regular r:id="rId19"/>
      <p:bold r:id="rId20"/>
    </p:embeddedFont>
    <p:embeddedFont>
      <p:font typeface="Source Sans Pro" panose="020B0503030403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80"/>
    <a:srgbClr val="20B2AA"/>
    <a:srgbClr val="40E0D0"/>
    <a:srgbClr val="32CD32"/>
    <a:srgbClr val="228B22"/>
    <a:srgbClr val="005B00"/>
    <a:srgbClr val="00FF7F"/>
    <a:srgbClr val="FFFFFF"/>
    <a:srgbClr val="FFAA45"/>
    <a:srgbClr val="4BFF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1A1956-3D7E-41C0-9DF7-105A978C6925}">
  <a:tblStyle styleId="{891A1956-3D7E-41C0-9DF7-105A978C69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82E05BE-877C-40BA-BEE6-E4ECDAF45F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30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6074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80366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3927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2647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6618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55688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cd566ac1d1_0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cd566ac1d1_0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1673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4285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41325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76" name="Google Shape;76;p3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77" name="Google Shape;77;p3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81" name="Google Shape;81;p3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2" name="Google Shape;82;p3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3" name="Google Shape;83;p3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4" name="Google Shape;84;p3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85" name="Google Shape;85;p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3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 txBox="1">
            <a:spLocks noGrp="1"/>
          </p:cNvSpPr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3"/>
          <p:cNvSpPr txBox="1">
            <a:spLocks noGrp="1"/>
          </p:cNvSpPr>
          <p:nvPr>
            <p:ph type="subTitle" idx="1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05" name="Google Shape;205;p6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06" name="Google Shape;206;p6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6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6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" name="Google Shape;209;p6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10" name="Google Shape;210;p6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1" name="Google Shape;211;p6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2" name="Google Shape;212;p6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13" name="Google Shape;213;p6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14" name="Google Shape;214;p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6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6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6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6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6"/>
          <p:cNvSpPr txBox="1">
            <a:spLocks noGrp="1"/>
          </p:cNvSpPr>
          <p:nvPr>
            <p:ph type="body" idx="1"/>
          </p:nvPr>
        </p:nvSpPr>
        <p:spPr>
          <a:xfrm>
            <a:off x="1131500" y="1552950"/>
            <a:ext cx="3339900" cy="26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45" name="Google Shape;245;p6"/>
          <p:cNvSpPr txBox="1">
            <a:spLocks noGrp="1"/>
          </p:cNvSpPr>
          <p:nvPr>
            <p:ph type="body" idx="2"/>
          </p:nvPr>
        </p:nvSpPr>
        <p:spPr>
          <a:xfrm>
            <a:off x="4672563" y="1552950"/>
            <a:ext cx="3339900" cy="26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46" name="Google Shape;246;p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7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49" name="Google Shape;249;p7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50" name="Google Shape;250;p7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7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7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" name="Google Shape;253;p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54" name="Google Shape;254;p7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5" name="Google Shape;255;p7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6" name="Google Shape;256;p7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57" name="Google Shape;257;p7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58" name="Google Shape;258;p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7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7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7"/>
          <p:cNvSpPr txBox="1">
            <a:spLocks noGrp="1"/>
          </p:cNvSpPr>
          <p:nvPr>
            <p:ph type="body" idx="1"/>
          </p:nvPr>
        </p:nvSpPr>
        <p:spPr>
          <a:xfrm>
            <a:off x="705900" y="1626600"/>
            <a:ext cx="2471700" cy="27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9" name="Google Shape;289;p7"/>
          <p:cNvSpPr txBox="1">
            <a:spLocks noGrp="1"/>
          </p:cNvSpPr>
          <p:nvPr>
            <p:ph type="body" idx="2"/>
          </p:nvPr>
        </p:nvSpPr>
        <p:spPr>
          <a:xfrm>
            <a:off x="3304125" y="1626600"/>
            <a:ext cx="2471700" cy="27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0" name="Google Shape;290;p7"/>
          <p:cNvSpPr txBox="1">
            <a:spLocks noGrp="1"/>
          </p:cNvSpPr>
          <p:nvPr>
            <p:ph type="body" idx="3"/>
          </p:nvPr>
        </p:nvSpPr>
        <p:spPr>
          <a:xfrm>
            <a:off x="5902350" y="1626600"/>
            <a:ext cx="2471700" cy="27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1" name="Google Shape;291;p7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94" name="Google Shape;294;p8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95" name="Google Shape;295;p8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8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8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8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99" name="Google Shape;299;p8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0" name="Google Shape;300;p8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1" name="Google Shape;301;p8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02" name="Google Shape;302;p8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03" name="Google Shape;303;p8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8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8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8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8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8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9" name="Google Shape;379;p1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" name="Google Shape;382;p1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3" name="Google Shape;383;p1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4" name="Google Shape;384;p1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5" name="Google Shape;385;p1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86" name="Google Shape;386;p1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87" name="Google Shape;3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0" name="Google Shape;30;p1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◉"/>
              <a:defRPr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2" name="Google Shape;32;p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3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4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PSG vs. Manchester City score, takeaways: Messi scores first goal for club,  beats former boss Guardiola - CBSSports.com">
            <a:extLst>
              <a:ext uri="{FF2B5EF4-FFF2-40B4-BE49-F238E27FC236}">
                <a16:creationId xmlns:a16="http://schemas.microsoft.com/office/drawing/2014/main" id="{675ACF45-3FAB-4D0E-AADA-9C4FFCB9A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56" b="98056" l="3750" r="97031">
                        <a14:foregroundMark x1="30938" y1="56111" x2="25938" y2="69722"/>
                        <a14:foregroundMark x1="25938" y1="69722" x2="9375" y2="96111"/>
                        <a14:foregroundMark x1="42969" y1="95278" x2="50625" y2="98611"/>
                        <a14:foregroundMark x1="50625" y1="98611" x2="56563" y2="98333"/>
                        <a14:foregroundMark x1="91661" y1="52778" x2="91875" y2="53056"/>
                        <a14:foregroundMark x1="86094" y1="45556" x2="91661" y2="52778"/>
                        <a14:foregroundMark x1="47344" y1="16944" x2="42031" y2="6111"/>
                        <a14:foregroundMark x1="42031" y1="6111" x2="35469" y2="9722"/>
                        <a14:foregroundMark x1="36094" y1="19167" x2="36406" y2="23333"/>
                        <a14:foregroundMark x1="35625" y1="13333" x2="34063" y2="13333"/>
                        <a14:foregroundMark x1="6406" y1="97222" x2="3906" y2="98056"/>
                        <a14:foregroundMark x1="7656" y1="94444" x2="5313" y2="93333"/>
                        <a14:foregroundMark x1="20625" y1="78333" x2="19688" y2="76389"/>
                        <a14:foregroundMark x1="95156" y1="47500" x2="96406" y2="47500"/>
                        <a14:foregroundMark x1="92656" y1="54444" x2="94844" y2="55278"/>
                        <a14:foregroundMark x1="47969" y1="50278" x2="48750" y2="66389"/>
                        <a14:foregroundMark x1="49688" y1="65278" x2="56719" y2="37222"/>
                        <a14:foregroundMark x1="57344" y1="36389" x2="65469" y2="40278"/>
                        <a14:foregroundMark x1="65156" y1="37500" x2="54219" y2="28611"/>
                        <a14:foregroundMark x1="54219" y1="28611" x2="45781" y2="43889"/>
                        <a14:foregroundMark x1="45781" y1="43889" x2="37031" y2="38333"/>
                        <a14:foregroundMark x1="37031" y1="38333" x2="29531" y2="54722"/>
                        <a14:foregroundMark x1="42031" y1="59444" x2="42344" y2="77778"/>
                        <a14:foregroundMark x1="42344" y1="77778" x2="41250" y2="84167"/>
                        <a14:foregroundMark x1="44219" y1="88056" x2="53125" y2="77222"/>
                        <a14:foregroundMark x1="53125" y1="77222" x2="53594" y2="73333"/>
                        <a14:foregroundMark x1="54219" y1="65556" x2="55937" y2="71944"/>
                        <a14:foregroundMark x1="55156" y1="56667" x2="57656" y2="78056"/>
                        <a14:foregroundMark x1="57500" y1="66944" x2="56094" y2="53611"/>
                        <a14:foregroundMark x1="49531" y1="33611" x2="47969" y2="26944"/>
                        <a14:foregroundMark x1="49531" y1="27778" x2="48281" y2="26111"/>
                        <a14:foregroundMark x1="95313" y1="52222" x2="95313" y2="52222"/>
                        <a14:foregroundMark x1="97031" y1="52778" x2="97031" y2="52778"/>
                        <a14:foregroundMark x1="66406" y1="38333" x2="66875" y2="35556"/>
                        <a14:foregroundMark x1="66094" y1="34722" x2="64531" y2="32778"/>
                        <a14:foregroundMark x1="47188" y1="20278" x2="47188" y2="20278"/>
                        <a14:backgroundMark x1="33281" y1="22500" x2="15756" y2="79664"/>
                        <a14:backgroundMark x1="10853" y1="87474" x2="6711" y2="91365"/>
                        <a14:backgroundMark x1="4886" y1="91944" x2="2969" y2="91944"/>
                        <a14:backgroundMark x1="25000" y1="88333" x2="31094" y2="73889"/>
                        <a14:backgroundMark x1="31094" y1="73889" x2="37500" y2="87222"/>
                        <a14:backgroundMark x1="37500" y1="87222" x2="37500" y2="87222"/>
                        <a14:backgroundMark x1="61406" y1="92222" x2="58744" y2="77659"/>
                        <a14:backgroundMark x1="58155" y1="59100" x2="58750" y2="51111"/>
                        <a14:backgroundMark x1="58750" y1="51111" x2="89531" y2="60278"/>
                        <a14:backgroundMark x1="35781" y1="61389" x2="35781" y2="61389"/>
                        <a14:backgroundMark x1="35469" y1="60556" x2="35469" y2="60556"/>
                        <a14:backgroundMark x1="35469" y1="60000" x2="35469" y2="60000"/>
                        <a14:backgroundMark x1="35469" y1="60000" x2="35469" y2="60000"/>
                        <a14:backgroundMark x1="35469" y1="59167" x2="35469" y2="59167"/>
                        <a14:backgroundMark x1="94219" y1="53611" x2="94219" y2="53611"/>
                        <a14:backgroundMark x1="93594" y1="52778" x2="93594" y2="52778"/>
                      </a14:backgroundRemoval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1177" y="2339510"/>
            <a:ext cx="5004940" cy="281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22704C4-6F12-4DE7-ADF9-039FF64C65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50218" y="391866"/>
            <a:ext cx="5758316" cy="11598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PREDICCIONES DE PRECIOS DE JUGADORES EN EL FUTBOL</a:t>
            </a:r>
          </a:p>
        </p:txBody>
      </p:sp>
    </p:spTree>
    <p:extLst>
      <p:ext uri="{BB962C8B-B14F-4D97-AF65-F5344CB8AC3E}">
        <p14:creationId xmlns:p14="http://schemas.microsoft.com/office/powerpoint/2010/main" val="3099130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580282" y="3381106"/>
            <a:ext cx="6134739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 POR SU ATENCI</a:t>
            </a:r>
            <a:r>
              <a:rPr lang="es-VE" dirty="0" err="1"/>
              <a:t>Ó</a:t>
            </a:r>
            <a:r>
              <a:rPr lang="en" dirty="0"/>
              <a:t>N!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4"/>
          <p:cNvSpPr txBox="1">
            <a:spLocks noGrp="1"/>
          </p:cNvSpPr>
          <p:nvPr>
            <p:ph type="title"/>
          </p:nvPr>
        </p:nvSpPr>
        <p:spPr>
          <a:xfrm>
            <a:off x="123139" y="248356"/>
            <a:ext cx="3204789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Distribucion de los Residuos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506F76B-D807-4F38-81C0-85399E510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534" y="715800"/>
            <a:ext cx="5692931" cy="391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902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4"/>
          <p:cNvSpPr txBox="1">
            <a:spLocks noGrp="1"/>
          </p:cNvSpPr>
          <p:nvPr>
            <p:ph type="title"/>
          </p:nvPr>
        </p:nvSpPr>
        <p:spPr>
          <a:xfrm>
            <a:off x="248355" y="185986"/>
            <a:ext cx="2704705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Histograma y Q-Q Plot</a:t>
            </a:r>
            <a:endParaRPr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A8A78FC-DFF7-4D12-A0A1-53F222626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050" y="1060365"/>
            <a:ext cx="5132915" cy="307974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8B83E99-AFA6-41C5-88DD-84B9DCE48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60365"/>
            <a:ext cx="5132915" cy="307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099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5"/>
          <p:cNvSpPr txBox="1">
            <a:spLocks noGrp="1"/>
          </p:cNvSpPr>
          <p:nvPr>
            <p:ph type="ctrTitle" idx="4294967295"/>
          </p:nvPr>
        </p:nvSpPr>
        <p:spPr>
          <a:xfrm>
            <a:off x="1275150" y="19918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000" dirty="0"/>
              <a:t>¿Cuáles son los parámetros más importantes para determinar el precio de un jugador?</a:t>
            </a:r>
          </a:p>
        </p:txBody>
      </p:sp>
    </p:spTree>
    <p:extLst>
      <p:ext uri="{BB962C8B-B14F-4D97-AF65-F5344CB8AC3E}">
        <p14:creationId xmlns:p14="http://schemas.microsoft.com/office/powerpoint/2010/main" val="1800287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4"/>
          <p:cNvSpPr txBox="1">
            <a:spLocks noGrp="1"/>
          </p:cNvSpPr>
          <p:nvPr>
            <p:ph type="title"/>
          </p:nvPr>
        </p:nvSpPr>
        <p:spPr>
          <a:xfrm>
            <a:off x="-1384572" y="82507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Top 20: </a:t>
            </a:r>
            <a:r>
              <a:rPr lang="en-US" dirty="0" err="1">
                <a:solidFill>
                  <a:schemeClr val="tx1"/>
                </a:solidFill>
              </a:rPr>
              <a:t>Jugadores</a:t>
            </a:r>
            <a:r>
              <a:rPr lang="en-US" dirty="0">
                <a:solidFill>
                  <a:schemeClr val="tx1"/>
                </a:solidFill>
              </a:rPr>
              <a:t> con mayor </a:t>
            </a:r>
            <a:r>
              <a:rPr lang="en-US" dirty="0" err="1">
                <a:solidFill>
                  <a:schemeClr val="tx1"/>
                </a:solidFill>
              </a:rPr>
              <a:t>precio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6B3B84D-85C6-41C9-8EA4-D85CAAC54E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945" t="9561" r="23810" b="16025"/>
          <a:stretch/>
        </p:blipFill>
        <p:spPr>
          <a:xfrm>
            <a:off x="3661880" y="84231"/>
            <a:ext cx="5482120" cy="4410614"/>
          </a:xfrm>
          <a:prstGeom prst="rect">
            <a:avLst/>
          </a:prstGeom>
        </p:spPr>
      </p:pic>
      <p:pic>
        <p:nvPicPr>
          <p:cNvPr id="8" name="Picture 6" descr="La verdad sobre los festejos de Erling Haaland ¡meditando!">
            <a:extLst>
              <a:ext uri="{FF2B5EF4-FFF2-40B4-BE49-F238E27FC236}">
                <a16:creationId xmlns:a16="http://schemas.microsoft.com/office/drawing/2014/main" id="{64F891A7-AB0A-423C-B5BC-8332E2EF33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1296" l="10000" r="90000">
                        <a14:foregroundMark x1="38906" y1="80926" x2="35208" y2="72870"/>
                        <a14:foregroundMark x1="35208" y1="72870" x2="32500" y2="71111"/>
                        <a14:foregroundMark x1="32656" y1="72593" x2="29635" y2="66389"/>
                        <a14:foregroundMark x1="70677" y1="68148" x2="74115" y2="65000"/>
                        <a14:foregroundMark x1="74844" y1="64815" x2="77083" y2="63056"/>
                        <a14:foregroundMark x1="45052" y1="90185" x2="55729" y2="89815"/>
                        <a14:foregroundMark x1="55729" y1="89815" x2="59740" y2="90093"/>
                        <a14:foregroundMark x1="43646" y1="91296" x2="41354" y2="90278"/>
                        <a14:foregroundMark x1="46667" y1="17037" x2="51927" y2="16667"/>
                        <a14:foregroundMark x1="51927" y1="16667" x2="52240" y2="16759"/>
                        <a14:foregroundMark x1="46042" y1="16667" x2="46042" y2="16667"/>
                        <a14:foregroundMark x1="46198" y1="16389" x2="46198" y2="16389"/>
                        <a14:backgroundMark x1="46114" y1="16667" x2="44271" y2="21852"/>
                        <a14:backgroundMark x1="47135" y1="13796" x2="46114" y2="16667"/>
                        <a14:backgroundMark x1="44271" y1="21852" x2="44688" y2="31667"/>
                        <a14:backgroundMark x1="44688" y1="31667" x2="34375" y2="49074"/>
                        <a14:backgroundMark x1="34375" y1="49074" x2="33438" y2="60278"/>
                        <a14:backgroundMark x1="33438" y1="60278" x2="28750" y2="61667"/>
                        <a14:backgroundMark x1="53802" y1="17778" x2="57969" y2="37685"/>
                        <a14:backgroundMark x1="57969" y1="37685" x2="65313" y2="46204"/>
                        <a14:backgroundMark x1="65313" y1="46204" x2="65573" y2="59167"/>
                        <a14:backgroundMark x1="65573" y1="59167" x2="73229" y2="54630"/>
                        <a14:backgroundMark x1="59375" y1="72222" x2="59375" y2="72222"/>
                        <a14:backgroundMark x1="59115" y1="69815" x2="59115" y2="69815"/>
                        <a14:backgroundMark x1="64167" y1="58333" x2="63802" y2="52870"/>
                        <a14:backgroundMark x1="62917" y1="48241" x2="62083" y2="45278"/>
                        <a14:backgroundMark x1="63750" y1="62407" x2="63750" y2="62407"/>
                        <a14:backgroundMark x1="63542" y1="62037" x2="63542" y2="62037"/>
                        <a14:backgroundMark x1="63594" y1="62778" x2="63594" y2="62778"/>
                        <a14:backgroundMark x1="59010" y1="66389" x2="59010" y2="66389"/>
                        <a14:backgroundMark x1="59323" y1="68333" x2="59323" y2="68333"/>
                        <a14:backgroundMark x1="59479" y1="69074" x2="59479" y2="69074"/>
                        <a14:backgroundMark x1="59688" y1="70370" x2="59688" y2="70370"/>
                        <a14:backgroundMark x1="59115" y1="66944" x2="59115" y2="66944"/>
                        <a14:backgroundMark x1="58958" y1="65463" x2="58958" y2="65463"/>
                        <a14:backgroundMark x1="41510" y1="66852" x2="41510" y2="66852"/>
                        <a14:backgroundMark x1="41771" y1="68426" x2="41771" y2="68426"/>
                        <a14:backgroundMark x1="41510" y1="66759" x2="41510" y2="66759"/>
                        <a14:backgroundMark x1="41510" y1="66111" x2="41510" y2="66111"/>
                        <a14:backgroundMark x1="53229" y1="18704" x2="53229" y2="187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436" r="21211"/>
          <a:stretch/>
        </p:blipFill>
        <p:spPr bwMode="auto">
          <a:xfrm>
            <a:off x="148494" y="2887171"/>
            <a:ext cx="1096106" cy="1200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ondos de Pantalla Kylian Mbappe Fifa 22, Imágenes y Fotos Gratis">
            <a:extLst>
              <a:ext uri="{FF2B5EF4-FFF2-40B4-BE49-F238E27FC236}">
                <a16:creationId xmlns:a16="http://schemas.microsoft.com/office/drawing/2014/main" id="{FE33094C-3C41-4F3C-A903-BBFB3E5DA5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7429" l="9968" r="89871">
                        <a14:foregroundMark x1="44212" y1="97429" x2="51768" y2="96571"/>
                        <a14:backgroundMark x1="54984" y1="35714" x2="76527" y2="59143"/>
                        <a14:backgroundMark x1="76527" y1="59143" x2="74116" y2="78857"/>
                        <a14:backgroundMark x1="74116" y1="78857" x2="72990" y2="80857"/>
                        <a14:backgroundMark x1="62219" y1="61143" x2="61415" y2="58571"/>
                        <a14:backgroundMark x1="63183" y1="65714" x2="63183" y2="65714"/>
                        <a14:backgroundMark x1="36334" y1="66286" x2="36334" y2="66286"/>
                        <a14:backgroundMark x1="41318" y1="71429" x2="41318" y2="71429"/>
                        <a14:backgroundMark x1="41318" y1="70000" x2="41318" y2="7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207" t="29923" r="30351"/>
          <a:stretch/>
        </p:blipFill>
        <p:spPr bwMode="auto">
          <a:xfrm>
            <a:off x="224367" y="1305070"/>
            <a:ext cx="944360" cy="944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1959B28C-EAB7-4F98-8B17-3190E6CDB396}"/>
              </a:ext>
            </a:extLst>
          </p:cNvPr>
          <p:cNvSpPr txBox="1"/>
          <p:nvPr/>
        </p:nvSpPr>
        <p:spPr>
          <a:xfrm>
            <a:off x="1244600" y="1463121"/>
            <a:ext cx="264361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Oswald" panose="00000500000000000000" pitchFamily="2" charset="0"/>
              </a:rPr>
              <a:t>22 a</a:t>
            </a:r>
            <a:r>
              <a:rPr lang="es-VE" sz="1600" dirty="0" err="1">
                <a:solidFill>
                  <a:schemeClr val="tx1"/>
                </a:solidFill>
                <a:latin typeface="Oswald" panose="00000500000000000000" pitchFamily="2" charset="0"/>
              </a:rPr>
              <a:t>ños</a:t>
            </a:r>
            <a:endParaRPr lang="en-US" sz="1600" dirty="0">
              <a:solidFill>
                <a:schemeClr val="tx1"/>
              </a:solidFill>
              <a:latin typeface="Oswald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Oswald" panose="00000500000000000000" pitchFamily="2" charset="0"/>
              </a:rPr>
              <a:t>242 </a:t>
            </a:r>
            <a:r>
              <a:rPr lang="en-US" sz="1600" dirty="0" err="1">
                <a:solidFill>
                  <a:schemeClr val="tx1"/>
                </a:solidFill>
                <a:latin typeface="Oswald" panose="00000500000000000000" pitchFamily="2" charset="0"/>
              </a:rPr>
              <a:t>partidos</a:t>
            </a:r>
            <a:r>
              <a:rPr lang="en-US" sz="1600" dirty="0">
                <a:solidFill>
                  <a:schemeClr val="tx1"/>
                </a:solidFill>
                <a:latin typeface="Oswald" panose="00000500000000000000" pitchFamily="2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Oswald" panose="00000500000000000000" pitchFamily="2" charset="0"/>
              </a:rPr>
              <a:t>en</a:t>
            </a:r>
            <a:r>
              <a:rPr lang="en-US" sz="1600" dirty="0">
                <a:solidFill>
                  <a:schemeClr val="tx1"/>
                </a:solidFill>
                <a:latin typeface="Oswald" panose="00000500000000000000" pitchFamily="2" charset="0"/>
              </a:rPr>
              <a:t> la Ligue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Oswald" panose="00000500000000000000" pitchFamily="2" charset="0"/>
              </a:rPr>
              <a:t>0.7:1 G/P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52B4EAE-CD0C-42CF-80FB-649A6E298866}"/>
              </a:ext>
            </a:extLst>
          </p:cNvPr>
          <p:cNvSpPr txBox="1"/>
          <p:nvPr/>
        </p:nvSpPr>
        <p:spPr>
          <a:xfrm>
            <a:off x="1244600" y="3211503"/>
            <a:ext cx="309006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Oswald" panose="00000500000000000000" pitchFamily="2" charset="0"/>
              </a:rPr>
              <a:t>21 a</a:t>
            </a:r>
            <a:r>
              <a:rPr lang="es-VE" sz="1600" dirty="0" err="1">
                <a:solidFill>
                  <a:schemeClr val="tx1"/>
                </a:solidFill>
                <a:latin typeface="Oswald" panose="00000500000000000000" pitchFamily="2" charset="0"/>
              </a:rPr>
              <a:t>ños</a:t>
            </a:r>
            <a:endParaRPr lang="en-US" sz="1600" dirty="0">
              <a:solidFill>
                <a:schemeClr val="tx1"/>
              </a:solidFill>
              <a:latin typeface="Oswald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Oswald" panose="00000500000000000000" pitchFamily="2" charset="0"/>
              </a:rPr>
              <a:t>94 </a:t>
            </a:r>
            <a:r>
              <a:rPr lang="en-US" sz="1600" dirty="0" err="1">
                <a:solidFill>
                  <a:schemeClr val="tx1"/>
                </a:solidFill>
                <a:latin typeface="Oswald" panose="00000500000000000000" pitchFamily="2" charset="0"/>
              </a:rPr>
              <a:t>partidos</a:t>
            </a:r>
            <a:r>
              <a:rPr lang="en-US" sz="1600" dirty="0">
                <a:solidFill>
                  <a:schemeClr val="tx1"/>
                </a:solidFill>
                <a:latin typeface="Oswald" panose="00000500000000000000" pitchFamily="2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Oswald" panose="00000500000000000000" pitchFamily="2" charset="0"/>
              </a:rPr>
              <a:t>en</a:t>
            </a:r>
            <a:r>
              <a:rPr lang="en-US" sz="1600" dirty="0">
                <a:solidFill>
                  <a:schemeClr val="tx1"/>
                </a:solidFill>
                <a:latin typeface="Oswald" panose="00000500000000000000" pitchFamily="2" charset="0"/>
              </a:rPr>
              <a:t> la Bundesliga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Oswald" panose="00000500000000000000" pitchFamily="2" charset="0"/>
              </a:rPr>
              <a:t>1:1 G/P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A872C2C-F50A-453C-9DD4-F852ED55EE86}"/>
              </a:ext>
            </a:extLst>
          </p:cNvPr>
          <p:cNvSpPr txBox="1"/>
          <p:nvPr/>
        </p:nvSpPr>
        <p:spPr>
          <a:xfrm>
            <a:off x="323661" y="1050196"/>
            <a:ext cx="745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20B2AA"/>
                </a:solidFill>
                <a:latin typeface="Oswald" panose="00000500000000000000" pitchFamily="2" charset="0"/>
              </a:rPr>
              <a:t>Mbappe</a:t>
            </a:r>
            <a:endParaRPr lang="en-US" dirty="0">
              <a:solidFill>
                <a:srgbClr val="20B2AA"/>
              </a:solidFill>
              <a:latin typeface="Oswald" panose="00000500000000000000" pitchFamily="2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1C217E6-7FCF-4128-B2C8-031FF7A5C964}"/>
              </a:ext>
            </a:extLst>
          </p:cNvPr>
          <p:cNvSpPr txBox="1"/>
          <p:nvPr/>
        </p:nvSpPr>
        <p:spPr>
          <a:xfrm>
            <a:off x="281517" y="2715335"/>
            <a:ext cx="745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FF7F"/>
                </a:solidFill>
                <a:latin typeface="Oswald" panose="00000500000000000000" pitchFamily="2" charset="0"/>
              </a:rPr>
              <a:t>Haaland</a:t>
            </a:r>
            <a:endParaRPr lang="en-US" dirty="0">
              <a:solidFill>
                <a:srgbClr val="00FF7F"/>
              </a:solidFill>
              <a:latin typeface="Oswald" panose="000005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66387227-04DD-426C-B2EA-A7BF929F9567}"/>
              </a:ext>
            </a:extLst>
          </p:cNvPr>
          <p:cNvGrpSpPr/>
          <p:nvPr/>
        </p:nvGrpSpPr>
        <p:grpSpPr>
          <a:xfrm>
            <a:off x="0" y="265186"/>
            <a:ext cx="9144000" cy="4459193"/>
            <a:chOff x="0" y="265186"/>
            <a:chExt cx="9144000" cy="4459193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63B4ECC3-5234-4B3F-B521-DDC6312827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690"/>
            <a:stretch/>
          </p:blipFill>
          <p:spPr>
            <a:xfrm>
              <a:off x="0" y="417688"/>
              <a:ext cx="9144000" cy="4306691"/>
            </a:xfrm>
            <a:prstGeom prst="rect">
              <a:avLst/>
            </a:prstGeom>
          </p:spPr>
        </p:pic>
        <p:pic>
          <p:nvPicPr>
            <p:cNvPr id="1026" name="Picture 2" descr="Borussia Dortmund Logo - PNG y Vector">
              <a:extLst>
                <a:ext uri="{FF2B5EF4-FFF2-40B4-BE49-F238E27FC236}">
                  <a16:creationId xmlns:a16="http://schemas.microsoft.com/office/drawing/2014/main" id="{5A910CEB-C116-4283-B139-274467F913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25358" y="3683227"/>
              <a:ext cx="443010" cy="443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Juventus de Turín - Wikipedia, la enciclopedia libre">
              <a:extLst>
                <a:ext uri="{FF2B5EF4-FFF2-40B4-BE49-F238E27FC236}">
                  <a16:creationId xmlns:a16="http://schemas.microsoft.com/office/drawing/2014/main" id="{170C2455-C534-4826-A2C9-090C63CD85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6914" y="3473011"/>
              <a:ext cx="170531" cy="2692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8" descr="Logo Paris St Germain PNG transparente - StickPNG">
              <a:extLst>
                <a:ext uri="{FF2B5EF4-FFF2-40B4-BE49-F238E27FC236}">
                  <a16:creationId xmlns:a16="http://schemas.microsoft.com/office/drawing/2014/main" id="{5BE9B95E-679B-42A4-8F6E-7AF2097201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28372" y="3322865"/>
              <a:ext cx="365589" cy="3603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EAD5F0DD-1B6C-475D-946C-CED277B36BFF}"/>
                </a:ext>
              </a:extLst>
            </p:cNvPr>
            <p:cNvSpPr txBox="1"/>
            <p:nvPr/>
          </p:nvSpPr>
          <p:spPr>
            <a:xfrm>
              <a:off x="7568383" y="265186"/>
              <a:ext cx="73420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tx1"/>
                  </a:solidFill>
                  <a:latin typeface="Oswald" panose="00000500000000000000" pitchFamily="2" charset="0"/>
                </a:rPr>
                <a:t>194M</a:t>
              </a:r>
              <a:r>
                <a:rPr lang="az-Cyrl-AZ" sz="1600" b="1" i="0" dirty="0">
                  <a:solidFill>
                    <a:schemeClr val="tx1"/>
                  </a:solidFill>
                  <a:effectLst/>
                  <a:latin typeface="Oswald" panose="00000500000000000000" pitchFamily="2" charset="0"/>
                </a:rPr>
                <a:t>Є</a:t>
              </a:r>
              <a:endParaRPr lang="en-US" sz="1600" b="1" dirty="0">
                <a:solidFill>
                  <a:schemeClr val="tx1"/>
                </a:solidFill>
                <a:latin typeface="Oswald" panose="00000500000000000000" pitchFamily="2" charset="0"/>
              </a:endParaRP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8B730C71-4BDF-4D55-A726-476AB0FF4B20}"/>
                </a:ext>
              </a:extLst>
            </p:cNvPr>
            <p:cNvSpPr txBox="1"/>
            <p:nvPr/>
          </p:nvSpPr>
          <p:spPr>
            <a:xfrm>
              <a:off x="7568384" y="1249191"/>
              <a:ext cx="73420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tx1"/>
                  </a:solidFill>
                  <a:latin typeface="Oswald" panose="00000500000000000000" pitchFamily="2" charset="0"/>
                </a:rPr>
                <a:t>137M</a:t>
              </a:r>
              <a:r>
                <a:rPr lang="az-Cyrl-AZ" sz="1600" b="1" i="0" dirty="0">
                  <a:solidFill>
                    <a:schemeClr val="tx1"/>
                  </a:solidFill>
                  <a:effectLst/>
                  <a:latin typeface="Oswald" panose="00000500000000000000" pitchFamily="2" charset="0"/>
                </a:rPr>
                <a:t>Є</a:t>
              </a:r>
              <a:endParaRPr lang="en-US" sz="1600" b="1" dirty="0">
                <a:solidFill>
                  <a:schemeClr val="tx1"/>
                </a:solidFill>
                <a:latin typeface="Oswald" panose="00000500000000000000" pitchFamily="2" charset="0"/>
              </a:endParaRPr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26519130-EB26-4345-86A4-EE80C2BA3440}"/>
                </a:ext>
              </a:extLst>
            </p:cNvPr>
            <p:cNvSpPr txBox="1"/>
            <p:nvPr/>
          </p:nvSpPr>
          <p:spPr>
            <a:xfrm>
              <a:off x="7620272" y="2233196"/>
              <a:ext cx="630430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tx1"/>
                  </a:solidFill>
                  <a:latin typeface="Oswald" panose="00000500000000000000" pitchFamily="2" charset="0"/>
                </a:rPr>
                <a:t>81M</a:t>
              </a:r>
              <a:r>
                <a:rPr lang="az-Cyrl-AZ" sz="1600" b="1" i="0" dirty="0">
                  <a:solidFill>
                    <a:schemeClr val="tx1"/>
                  </a:solidFill>
                  <a:effectLst/>
                  <a:latin typeface="Oswald" panose="00000500000000000000" pitchFamily="2" charset="0"/>
                </a:rPr>
                <a:t>Є</a:t>
              </a:r>
              <a:endParaRPr lang="en-US" sz="1600" b="1" dirty="0">
                <a:solidFill>
                  <a:schemeClr val="tx1"/>
                </a:solidFill>
                <a:latin typeface="Oswald" panose="00000500000000000000" pitchFamily="2" charset="0"/>
              </a:endParaRP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0576CDC7-8C2C-4B93-A06E-9B38D3807E0E}"/>
                </a:ext>
              </a:extLst>
            </p:cNvPr>
            <p:cNvSpPr txBox="1"/>
            <p:nvPr/>
          </p:nvSpPr>
          <p:spPr>
            <a:xfrm>
              <a:off x="6874900" y="3072159"/>
              <a:ext cx="1030822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200" b="1" dirty="0">
                  <a:solidFill>
                    <a:srgbClr val="E55471"/>
                  </a:solidFill>
                  <a:latin typeface="Oswald" panose="00000500000000000000" pitchFamily="2" charset="0"/>
                </a:rPr>
                <a:t>353%</a:t>
              </a:r>
            </a:p>
          </p:txBody>
        </p:sp>
      </p:grpSp>
      <p:sp>
        <p:nvSpPr>
          <p:cNvPr id="14" name="Título 1">
            <a:extLst>
              <a:ext uri="{FF2B5EF4-FFF2-40B4-BE49-F238E27FC236}">
                <a16:creationId xmlns:a16="http://schemas.microsoft.com/office/drawing/2014/main" id="{432E9E83-8B4C-4C83-A34D-D7BBF0454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700" y="62003"/>
            <a:ext cx="6996600" cy="715800"/>
          </a:xfrm>
        </p:spPr>
        <p:txBody>
          <a:bodyPr/>
          <a:lstStyle/>
          <a:p>
            <a:r>
              <a:rPr lang="en-US" dirty="0" err="1"/>
              <a:t>Variaci</a:t>
            </a:r>
            <a:r>
              <a:rPr lang="es-VE" dirty="0" err="1"/>
              <a:t>ó</a:t>
            </a:r>
            <a:r>
              <a:rPr lang="en-US" dirty="0"/>
              <a:t>n de </a:t>
            </a:r>
            <a:r>
              <a:rPr lang="en-US" dirty="0" err="1"/>
              <a:t>Precios</a:t>
            </a:r>
            <a:endParaRPr lang="en-US" dirty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F0A042F-3D97-4405-B0BE-C7D5B26416AF}"/>
              </a:ext>
            </a:extLst>
          </p:cNvPr>
          <p:cNvCxnSpPr/>
          <p:nvPr/>
        </p:nvCxnSpPr>
        <p:spPr>
          <a:xfrm flipV="1">
            <a:off x="1204414" y="4045457"/>
            <a:ext cx="7098177" cy="75682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BB365F36-AEAD-4B4B-B67C-73E5535F005D}"/>
              </a:ext>
            </a:extLst>
          </p:cNvPr>
          <p:cNvCxnSpPr>
            <a:cxnSpLocks/>
          </p:cNvCxnSpPr>
          <p:nvPr/>
        </p:nvCxnSpPr>
        <p:spPr>
          <a:xfrm flipV="1">
            <a:off x="1204414" y="417689"/>
            <a:ext cx="0" cy="370345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5D7FD1D-D109-4E83-A994-B16DE2CFFE21}"/>
              </a:ext>
            </a:extLst>
          </p:cNvPr>
          <p:cNvSpPr txBox="1"/>
          <p:nvPr/>
        </p:nvSpPr>
        <p:spPr>
          <a:xfrm>
            <a:off x="1320450" y="1883805"/>
            <a:ext cx="63043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VE" b="1" dirty="0">
                <a:solidFill>
                  <a:schemeClr val="tx1"/>
                </a:solidFill>
                <a:latin typeface="Oswald" panose="00000500000000000000" pitchFamily="2" charset="0"/>
              </a:rPr>
              <a:t>Messi</a:t>
            </a:r>
            <a:endParaRPr lang="en-US" b="1" dirty="0">
              <a:solidFill>
                <a:schemeClr val="tx1"/>
              </a:solidFill>
              <a:latin typeface="Oswald" panose="00000500000000000000" pitchFamily="2" charset="0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F18B446F-23AE-4FCD-88FC-894501085FC9}"/>
              </a:ext>
            </a:extLst>
          </p:cNvPr>
          <p:cNvSpPr txBox="1"/>
          <p:nvPr/>
        </p:nvSpPr>
        <p:spPr>
          <a:xfrm>
            <a:off x="1204413" y="2597202"/>
            <a:ext cx="86250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VE" b="1" dirty="0">
                <a:solidFill>
                  <a:schemeClr val="tx1"/>
                </a:solidFill>
                <a:latin typeface="Oswald" panose="00000500000000000000" pitchFamily="2" charset="0"/>
              </a:rPr>
              <a:t>Cristiano</a:t>
            </a:r>
            <a:endParaRPr lang="en-US" b="1" dirty="0">
              <a:solidFill>
                <a:schemeClr val="tx1"/>
              </a:solidFill>
              <a:latin typeface="Oswald" panose="00000500000000000000" pitchFamily="2" charset="0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95BF8153-B36E-4C77-AD27-B38E2CFFCC1D}"/>
              </a:ext>
            </a:extLst>
          </p:cNvPr>
          <p:cNvSpPr txBox="1"/>
          <p:nvPr/>
        </p:nvSpPr>
        <p:spPr>
          <a:xfrm>
            <a:off x="8273355" y="2250726"/>
            <a:ext cx="70884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VE" b="1" dirty="0">
                <a:solidFill>
                  <a:srgbClr val="E7637D"/>
                </a:solidFill>
                <a:latin typeface="Oswald" panose="00000500000000000000" pitchFamily="2" charset="0"/>
              </a:rPr>
              <a:t>Chiesa</a:t>
            </a:r>
            <a:endParaRPr lang="en-US" b="1" dirty="0">
              <a:solidFill>
                <a:srgbClr val="E7637D"/>
              </a:solidFill>
              <a:latin typeface="Oswald" panose="00000500000000000000" pitchFamily="2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915BD731-2CCD-456F-9BF1-BE63D3570A5D}"/>
              </a:ext>
            </a:extLst>
          </p:cNvPr>
          <p:cNvSpPr txBox="1"/>
          <p:nvPr/>
        </p:nvSpPr>
        <p:spPr>
          <a:xfrm>
            <a:off x="8225857" y="1264579"/>
            <a:ext cx="80383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VE" b="1" dirty="0" err="1">
                <a:solidFill>
                  <a:srgbClr val="4BFFA4"/>
                </a:solidFill>
                <a:latin typeface="Oswald" panose="00000500000000000000" pitchFamily="2" charset="0"/>
              </a:rPr>
              <a:t>Haaland</a:t>
            </a:r>
            <a:endParaRPr lang="en-US" b="1" dirty="0">
              <a:solidFill>
                <a:srgbClr val="4BFFA4"/>
              </a:solidFill>
              <a:latin typeface="Oswald" panose="00000500000000000000" pitchFamily="2" charset="0"/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DACB294F-A959-46FF-9C2A-F3469E6A1E32}"/>
              </a:ext>
            </a:extLst>
          </p:cNvPr>
          <p:cNvSpPr txBox="1"/>
          <p:nvPr/>
        </p:nvSpPr>
        <p:spPr>
          <a:xfrm>
            <a:off x="8225857" y="264563"/>
            <a:ext cx="803839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VE" b="1" dirty="0" err="1">
                <a:solidFill>
                  <a:srgbClr val="FFAA45"/>
                </a:solidFill>
                <a:latin typeface="Oswald" panose="00000500000000000000" pitchFamily="2" charset="0"/>
              </a:rPr>
              <a:t>Mbappe</a:t>
            </a:r>
            <a:endParaRPr lang="en-US" b="1" dirty="0">
              <a:solidFill>
                <a:srgbClr val="FFAA45"/>
              </a:solidFill>
              <a:latin typeface="Oswald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416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0AD945C-F9CF-4FBE-BEB8-38C013A6C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09" y="676115"/>
            <a:ext cx="4185042" cy="715800"/>
          </a:xfrm>
        </p:spPr>
        <p:txBody>
          <a:bodyPr/>
          <a:lstStyle/>
          <a:p>
            <a:r>
              <a:rPr lang="es-VE" b="1" dirty="0"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¿</a:t>
            </a:r>
            <a:r>
              <a:rPr lang="en-US" dirty="0"/>
              <a:t>QUE ASPECTOS HAN PROBOCADO EL </a:t>
            </a:r>
            <a:r>
              <a:rPr lang="en-US" dirty="0">
                <a:solidFill>
                  <a:schemeClr val="tx1"/>
                </a:solidFill>
              </a:rPr>
              <a:t>AUMENTO DE PRECIO </a:t>
            </a:r>
            <a:r>
              <a:rPr lang="en-US" dirty="0"/>
              <a:t>DE CHIESA?</a:t>
            </a:r>
          </a:p>
        </p:txBody>
      </p:sp>
      <p:pic>
        <p:nvPicPr>
          <p:cNvPr id="147" name="Picture 12" descr="Federico Chiesa Wallpapers - Wallpaper Cave">
            <a:extLst>
              <a:ext uri="{FF2B5EF4-FFF2-40B4-BE49-F238E27FC236}">
                <a16:creationId xmlns:a16="http://schemas.microsoft.com/office/drawing/2014/main" id="{4E16C305-CC4A-41C0-AFD6-0CE3E7A32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89" b="99722" l="10000" r="99271">
                        <a14:foregroundMark x1="65573" y1="20648" x2="75417" y2="7222"/>
                        <a14:foregroundMark x1="65781" y1="11667" x2="69375" y2="7685"/>
                        <a14:foregroundMark x1="89635" y1="65000" x2="99271" y2="86019"/>
                        <a14:foregroundMark x1="89896" y1="78148" x2="95781" y2="90833"/>
                        <a14:foregroundMark x1="95781" y1="90833" x2="95781" y2="91296"/>
                        <a14:foregroundMark x1="88750" y1="96759" x2="64688" y2="92500"/>
                        <a14:foregroundMark x1="64688" y1="92500" x2="44688" y2="83704"/>
                        <a14:foregroundMark x1="44688" y1="83704" x2="41458" y2="84907"/>
                        <a14:foregroundMark x1="41250" y1="92222" x2="37760" y2="97685"/>
                        <a14:foregroundMark x1="64063" y1="97685" x2="71458" y2="99630"/>
                        <a14:foregroundMark x1="71458" y1="99630" x2="80521" y2="99074"/>
                        <a14:foregroundMark x1="80521" y1="99074" x2="81094" y2="98796"/>
                        <a14:foregroundMark x1="76927" y1="90833" x2="77031" y2="77870"/>
                        <a14:foregroundMark x1="77031" y1="77870" x2="79271" y2="68056"/>
                        <a14:foregroundMark x1="79271" y1="68056" x2="79375" y2="67778"/>
                        <a14:foregroundMark x1="59271" y1="66759" x2="64688" y2="62037"/>
                        <a14:foregroundMark x1="64688" y1="62037" x2="65313" y2="60370"/>
                        <a14:foregroundMark x1="65677" y1="58611" x2="66667" y2="58611"/>
                        <a14:foregroundMark x1="65313" y1="33333" x2="65208" y2="18241"/>
                        <a14:foregroundMark x1="72969" y1="6389" x2="80469" y2="14259"/>
                        <a14:foregroundMark x1="79115" y1="14444" x2="81979" y2="22222"/>
                        <a14:foregroundMark x1="81979" y1="22222" x2="81719" y2="22870"/>
                        <a14:foregroundMark x1="80885" y1="21481" x2="82344" y2="28056"/>
                        <a14:foregroundMark x1="34688" y1="99167" x2="42396" y2="99722"/>
                        <a14:foregroundMark x1="42396" y1="99722" x2="45417" y2="99630"/>
                        <a14:backgroundMark x1="32240" y1="98333" x2="37083" y2="79815"/>
                        <a14:backgroundMark x1="37083" y1="79815" x2="50573" y2="62222"/>
                        <a14:backgroundMark x1="50573" y1="62222" x2="51354" y2="55093"/>
                        <a14:backgroundMark x1="49115" y1="98148" x2="57656" y2="96111"/>
                        <a14:backgroundMark x1="49271" y1="97870" x2="47292" y2="98796"/>
                        <a14:backgroundMark x1="47031" y1="99630" x2="49531" y2="97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90855" y="1696737"/>
            <a:ext cx="6127578" cy="3446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50" name="Grupo 449">
            <a:extLst>
              <a:ext uri="{FF2B5EF4-FFF2-40B4-BE49-F238E27FC236}">
                <a16:creationId xmlns:a16="http://schemas.microsoft.com/office/drawing/2014/main" id="{87D02AC0-E3D5-4E5E-87F7-B084AF9641E7}"/>
              </a:ext>
            </a:extLst>
          </p:cNvPr>
          <p:cNvGrpSpPr/>
          <p:nvPr/>
        </p:nvGrpSpPr>
        <p:grpSpPr>
          <a:xfrm>
            <a:off x="4418609" y="180116"/>
            <a:ext cx="4361882" cy="4152491"/>
            <a:chOff x="4227853" y="161271"/>
            <a:chExt cx="4361882" cy="4152491"/>
          </a:xfrm>
        </p:grpSpPr>
        <p:sp>
          <p:nvSpPr>
            <p:cNvPr id="113" name="Freeform 89">
              <a:extLst>
                <a:ext uri="{FF2B5EF4-FFF2-40B4-BE49-F238E27FC236}">
                  <a16:creationId xmlns:a16="http://schemas.microsoft.com/office/drawing/2014/main" id="{2190D18D-D27E-4A7C-B068-2D634A6CA8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853" y="1221332"/>
              <a:ext cx="1801841" cy="2046409"/>
            </a:xfrm>
            <a:custGeom>
              <a:avLst/>
              <a:gdLst>
                <a:gd name="T0" fmla="*/ 0 w 4453"/>
                <a:gd name="T1" fmla="*/ 2575 h 5142"/>
                <a:gd name="T2" fmla="*/ 1484 w 4453"/>
                <a:gd name="T3" fmla="*/ 5141 h 5142"/>
                <a:gd name="T4" fmla="*/ 4452 w 4453"/>
                <a:gd name="T5" fmla="*/ 5141 h 5142"/>
                <a:gd name="T6" fmla="*/ 1484 w 4453"/>
                <a:gd name="T7" fmla="*/ 0 h 5142"/>
                <a:gd name="T8" fmla="*/ 0 w 4453"/>
                <a:gd name="T9" fmla="*/ 2575 h 5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3" h="5142">
                  <a:moveTo>
                    <a:pt x="0" y="2575"/>
                  </a:moveTo>
                  <a:lnTo>
                    <a:pt x="1484" y="5141"/>
                  </a:lnTo>
                  <a:lnTo>
                    <a:pt x="4452" y="5141"/>
                  </a:lnTo>
                  <a:lnTo>
                    <a:pt x="1484" y="0"/>
                  </a:lnTo>
                  <a:lnTo>
                    <a:pt x="0" y="257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114" name="Freeform 90">
              <a:extLst>
                <a:ext uri="{FF2B5EF4-FFF2-40B4-BE49-F238E27FC236}">
                  <a16:creationId xmlns:a16="http://schemas.microsoft.com/office/drawing/2014/main" id="{EB8AB252-B1C3-476D-8241-B370A425FD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1878" y="1221332"/>
              <a:ext cx="1801841" cy="2046409"/>
            </a:xfrm>
            <a:custGeom>
              <a:avLst/>
              <a:gdLst>
                <a:gd name="T0" fmla="*/ 2968 w 4453"/>
                <a:gd name="T1" fmla="*/ 0 h 5142"/>
                <a:gd name="T2" fmla="*/ 0 w 4453"/>
                <a:gd name="T3" fmla="*/ 0 h 5142"/>
                <a:gd name="T4" fmla="*/ 2968 w 4453"/>
                <a:gd name="T5" fmla="*/ 5141 h 5142"/>
                <a:gd name="T6" fmla="*/ 4452 w 4453"/>
                <a:gd name="T7" fmla="*/ 2575 h 5142"/>
                <a:gd name="T8" fmla="*/ 2968 w 4453"/>
                <a:gd name="T9" fmla="*/ 0 h 5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3" h="5142">
                  <a:moveTo>
                    <a:pt x="2968" y="0"/>
                  </a:moveTo>
                  <a:lnTo>
                    <a:pt x="0" y="0"/>
                  </a:lnTo>
                  <a:lnTo>
                    <a:pt x="2968" y="5141"/>
                  </a:lnTo>
                  <a:lnTo>
                    <a:pt x="4452" y="2575"/>
                  </a:lnTo>
                  <a:lnTo>
                    <a:pt x="2968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MX" dirty="0"/>
            </a:p>
          </p:txBody>
        </p:sp>
        <p:sp>
          <p:nvSpPr>
            <p:cNvPr id="115" name="Freeform 91">
              <a:extLst>
                <a:ext uri="{FF2B5EF4-FFF2-40B4-BE49-F238E27FC236}">
                  <a16:creationId xmlns:a16="http://schemas.microsoft.com/office/drawing/2014/main" id="{C24C8759-A044-4179-84C4-D6FA34C8BE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7894" y="161271"/>
              <a:ext cx="1801841" cy="2042899"/>
            </a:xfrm>
            <a:custGeom>
              <a:avLst/>
              <a:gdLst>
                <a:gd name="T0" fmla="*/ 4451 w 4452"/>
                <a:gd name="T1" fmla="*/ 2566 h 5134"/>
                <a:gd name="T2" fmla="*/ 2968 w 4452"/>
                <a:gd name="T3" fmla="*/ 5133 h 5134"/>
                <a:gd name="T4" fmla="*/ 0 w 4452"/>
                <a:gd name="T5" fmla="*/ 5133 h 5134"/>
                <a:gd name="T6" fmla="*/ 2968 w 4452"/>
                <a:gd name="T7" fmla="*/ 0 h 5134"/>
                <a:gd name="T8" fmla="*/ 4451 w 4452"/>
                <a:gd name="T9" fmla="*/ 2566 h 5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2" h="5134">
                  <a:moveTo>
                    <a:pt x="4451" y="2566"/>
                  </a:moveTo>
                  <a:lnTo>
                    <a:pt x="2968" y="5133"/>
                  </a:lnTo>
                  <a:lnTo>
                    <a:pt x="0" y="5133"/>
                  </a:lnTo>
                  <a:lnTo>
                    <a:pt x="2968" y="0"/>
                  </a:lnTo>
                  <a:lnTo>
                    <a:pt x="4451" y="256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116" name="Freeform 92">
              <a:extLst>
                <a:ext uri="{FF2B5EF4-FFF2-40B4-BE49-F238E27FC236}">
                  <a16:creationId xmlns:a16="http://schemas.microsoft.com/office/drawing/2014/main" id="{7A08B7B5-955B-452F-A5A4-86E1B80C66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45654" y="161271"/>
              <a:ext cx="1798273" cy="2042899"/>
            </a:xfrm>
            <a:custGeom>
              <a:avLst/>
              <a:gdLst>
                <a:gd name="T0" fmla="*/ 1485 w 4445"/>
                <a:gd name="T1" fmla="*/ 0 h 5134"/>
                <a:gd name="T2" fmla="*/ 4444 w 4445"/>
                <a:gd name="T3" fmla="*/ 0 h 5134"/>
                <a:gd name="T4" fmla="*/ 1485 w 4445"/>
                <a:gd name="T5" fmla="*/ 5133 h 5134"/>
                <a:gd name="T6" fmla="*/ 0 w 4445"/>
                <a:gd name="T7" fmla="*/ 2566 h 5134"/>
                <a:gd name="T8" fmla="*/ 1485 w 4445"/>
                <a:gd name="T9" fmla="*/ 0 h 5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45" h="5134">
                  <a:moveTo>
                    <a:pt x="1485" y="0"/>
                  </a:moveTo>
                  <a:lnTo>
                    <a:pt x="4444" y="0"/>
                  </a:lnTo>
                  <a:lnTo>
                    <a:pt x="1485" y="5133"/>
                  </a:lnTo>
                  <a:lnTo>
                    <a:pt x="0" y="2566"/>
                  </a:lnTo>
                  <a:lnTo>
                    <a:pt x="148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117" name="Freeform 93">
              <a:extLst>
                <a:ext uri="{FF2B5EF4-FFF2-40B4-BE49-F238E27FC236}">
                  <a16:creationId xmlns:a16="http://schemas.microsoft.com/office/drawing/2014/main" id="{BCC3BB27-B91C-4AA3-A85F-B11697505B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4246" y="2270863"/>
              <a:ext cx="1801841" cy="2042899"/>
            </a:xfrm>
            <a:custGeom>
              <a:avLst/>
              <a:gdLst>
                <a:gd name="T0" fmla="*/ 0 w 4453"/>
                <a:gd name="T1" fmla="*/ 2566 h 5134"/>
                <a:gd name="T2" fmla="*/ 1484 w 4453"/>
                <a:gd name="T3" fmla="*/ 5133 h 5134"/>
                <a:gd name="T4" fmla="*/ 4452 w 4453"/>
                <a:gd name="T5" fmla="*/ 5133 h 5134"/>
                <a:gd name="T6" fmla="*/ 1484 w 4453"/>
                <a:gd name="T7" fmla="*/ 0 h 5134"/>
                <a:gd name="T8" fmla="*/ 0 w 4453"/>
                <a:gd name="T9" fmla="*/ 2566 h 5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3" h="5134">
                  <a:moveTo>
                    <a:pt x="0" y="2566"/>
                  </a:moveTo>
                  <a:lnTo>
                    <a:pt x="1484" y="5133"/>
                  </a:lnTo>
                  <a:lnTo>
                    <a:pt x="4452" y="5133"/>
                  </a:lnTo>
                  <a:lnTo>
                    <a:pt x="1484" y="0"/>
                  </a:lnTo>
                  <a:lnTo>
                    <a:pt x="0" y="256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118" name="Freeform 94">
              <a:extLst>
                <a:ext uri="{FF2B5EF4-FFF2-40B4-BE49-F238E27FC236}">
                  <a16:creationId xmlns:a16="http://schemas.microsoft.com/office/drawing/2014/main" id="{C6936F32-278E-4E48-BFAD-A05374FECF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8270" y="2270863"/>
              <a:ext cx="1801841" cy="2042899"/>
            </a:xfrm>
            <a:custGeom>
              <a:avLst/>
              <a:gdLst>
                <a:gd name="T0" fmla="*/ 2968 w 4452"/>
                <a:gd name="T1" fmla="*/ 0 h 5134"/>
                <a:gd name="T2" fmla="*/ 0 w 4452"/>
                <a:gd name="T3" fmla="*/ 0 h 5134"/>
                <a:gd name="T4" fmla="*/ 2968 w 4452"/>
                <a:gd name="T5" fmla="*/ 5133 h 5134"/>
                <a:gd name="T6" fmla="*/ 4451 w 4452"/>
                <a:gd name="T7" fmla="*/ 2566 h 5134"/>
                <a:gd name="T8" fmla="*/ 2968 w 4452"/>
                <a:gd name="T9" fmla="*/ 0 h 5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2" h="5134">
                  <a:moveTo>
                    <a:pt x="2968" y="0"/>
                  </a:moveTo>
                  <a:lnTo>
                    <a:pt x="0" y="0"/>
                  </a:lnTo>
                  <a:lnTo>
                    <a:pt x="2968" y="5133"/>
                  </a:lnTo>
                  <a:lnTo>
                    <a:pt x="4451" y="2566"/>
                  </a:lnTo>
                  <a:lnTo>
                    <a:pt x="2968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148" name="Rectangle 40">
              <a:extLst>
                <a:ext uri="{FF2B5EF4-FFF2-40B4-BE49-F238E27FC236}">
                  <a16:creationId xmlns:a16="http://schemas.microsoft.com/office/drawing/2014/main" id="{350D54FE-BF8A-4C84-A0F1-DF198151A938}"/>
                </a:ext>
              </a:extLst>
            </p:cNvPr>
            <p:cNvSpPr/>
            <p:nvPr/>
          </p:nvSpPr>
          <p:spPr>
            <a:xfrm>
              <a:off x="4249331" y="1957345"/>
              <a:ext cx="125051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 dirty="0" err="1">
                  <a:solidFill>
                    <a:schemeClr val="tx1"/>
                  </a:solidFill>
                  <a:latin typeface="Oswald" panose="00000500000000000000" pitchFamily="2" charset="0"/>
                  <a:ea typeface="Lato Light" panose="020F0502020204030203" pitchFamily="34" charset="0"/>
                  <a:cs typeface="Lato Light" panose="020F0502020204030203" pitchFamily="34" charset="0"/>
                </a:rPr>
                <a:t>Aumento</a:t>
              </a:r>
              <a:r>
                <a:rPr lang="en-US" sz="1600" b="1" dirty="0">
                  <a:solidFill>
                    <a:schemeClr val="tx1"/>
                  </a:solidFill>
                  <a:latin typeface="Oswald" panose="00000500000000000000" pitchFamily="2" charset="0"/>
                  <a:ea typeface="Lato Light" panose="020F0502020204030203" pitchFamily="34" charset="0"/>
                  <a:cs typeface="Lato Light" panose="020F0502020204030203" pitchFamily="34" charset="0"/>
                </a:rPr>
                <a:t> </a:t>
              </a:r>
              <a:r>
                <a:rPr lang="en-US" sz="1600" b="1" dirty="0" err="1">
                  <a:solidFill>
                    <a:schemeClr val="tx1"/>
                  </a:solidFill>
                  <a:latin typeface="Oswald" panose="00000500000000000000" pitchFamily="2" charset="0"/>
                  <a:ea typeface="Lato Light" panose="020F0502020204030203" pitchFamily="34" charset="0"/>
                  <a:cs typeface="Lato Light" panose="020F0502020204030203" pitchFamily="34" charset="0"/>
                </a:rPr>
                <a:t>Potencial</a:t>
              </a:r>
              <a:endParaRPr lang="en-US" sz="1600" b="1" dirty="0">
                <a:solidFill>
                  <a:schemeClr val="tx1"/>
                </a:solidFill>
                <a:latin typeface="Oswald" panose="00000500000000000000" pitchFamily="2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149" name="Rectangle 40">
              <a:extLst>
                <a:ext uri="{FF2B5EF4-FFF2-40B4-BE49-F238E27FC236}">
                  <a16:creationId xmlns:a16="http://schemas.microsoft.com/office/drawing/2014/main" id="{99DD0958-64BD-422F-BE97-694A4689F223}"/>
                </a:ext>
              </a:extLst>
            </p:cNvPr>
            <p:cNvSpPr/>
            <p:nvPr/>
          </p:nvSpPr>
          <p:spPr>
            <a:xfrm>
              <a:off x="7250972" y="890332"/>
              <a:ext cx="125051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 dirty="0" err="1">
                  <a:solidFill>
                    <a:schemeClr val="tx1"/>
                  </a:solidFill>
                  <a:latin typeface="Oswald" panose="00000500000000000000" pitchFamily="2" charset="0"/>
                  <a:ea typeface="Lato Light" panose="020F0502020204030203" pitchFamily="34" charset="0"/>
                  <a:cs typeface="Lato Light" panose="020F0502020204030203" pitchFamily="34" charset="0"/>
                </a:rPr>
                <a:t>Fichaje</a:t>
              </a:r>
              <a:endParaRPr lang="en-US" sz="1600" b="1" dirty="0">
                <a:solidFill>
                  <a:schemeClr val="tx1"/>
                </a:solidFill>
                <a:latin typeface="Oswald" panose="00000500000000000000" pitchFamily="2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  <a:p>
              <a:pPr algn="ctr"/>
              <a:r>
                <a:rPr lang="en-US" sz="1600" b="1" dirty="0">
                  <a:solidFill>
                    <a:schemeClr val="tx1"/>
                  </a:solidFill>
                  <a:latin typeface="Oswald" panose="00000500000000000000" pitchFamily="2" charset="0"/>
                  <a:ea typeface="Lato Light" panose="020F0502020204030203" pitchFamily="34" charset="0"/>
                  <a:cs typeface="Lato Light" panose="020F0502020204030203" pitchFamily="34" charset="0"/>
                </a:rPr>
                <a:t>Juventus</a:t>
              </a:r>
            </a:p>
          </p:txBody>
        </p:sp>
        <p:sp>
          <p:nvSpPr>
            <p:cNvPr id="150" name="Rectangle 40">
              <a:extLst>
                <a:ext uri="{FF2B5EF4-FFF2-40B4-BE49-F238E27FC236}">
                  <a16:creationId xmlns:a16="http://schemas.microsoft.com/office/drawing/2014/main" id="{226E5051-0BBD-4E60-A315-DB2CC8C65678}"/>
                </a:ext>
              </a:extLst>
            </p:cNvPr>
            <p:cNvSpPr/>
            <p:nvPr/>
          </p:nvSpPr>
          <p:spPr>
            <a:xfrm>
              <a:off x="7162725" y="3030740"/>
              <a:ext cx="142701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 dirty="0" err="1">
                  <a:solidFill>
                    <a:schemeClr val="tx1"/>
                  </a:solidFill>
                  <a:latin typeface="Oswald" panose="00000500000000000000" pitchFamily="2" charset="0"/>
                  <a:ea typeface="Lato Light" panose="020F0502020204030203" pitchFamily="34" charset="0"/>
                  <a:cs typeface="Lato Light" panose="020F0502020204030203" pitchFamily="34" charset="0"/>
                </a:rPr>
                <a:t>Fama</a:t>
              </a:r>
              <a:endParaRPr lang="en-US" sz="1600" b="1" dirty="0">
                <a:solidFill>
                  <a:schemeClr val="tx1"/>
                </a:solidFill>
                <a:latin typeface="Oswald" panose="00000500000000000000" pitchFamily="2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BF96D389-B6F6-4FB6-A3AE-199AB4187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57816" y="1889729"/>
              <a:ext cx="628881" cy="628881"/>
            </a:xfrm>
            <a:prstGeom prst="rect">
              <a:avLst/>
            </a:prstGeom>
          </p:spPr>
        </p:pic>
        <p:pic>
          <p:nvPicPr>
            <p:cNvPr id="153" name="Picture 4" descr="Juventus de Turín - Wikipedia, la enciclopedia libre">
              <a:extLst>
                <a:ext uri="{FF2B5EF4-FFF2-40B4-BE49-F238E27FC236}">
                  <a16:creationId xmlns:a16="http://schemas.microsoft.com/office/drawing/2014/main" id="{47E242EA-097F-45ED-B7D0-89A19C15B7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3134" y="742176"/>
              <a:ext cx="421656" cy="6657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9" name="Imagen 448">
              <a:extLst>
                <a:ext uri="{FF2B5EF4-FFF2-40B4-BE49-F238E27FC236}">
                  <a16:creationId xmlns:a16="http://schemas.microsoft.com/office/drawing/2014/main" id="{31ED5B7E-29A1-4418-B26F-CFAA0F0A2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66435" y="2972412"/>
              <a:ext cx="724043" cy="7240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4325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ctrTitle"/>
          </p:nvPr>
        </p:nvSpPr>
        <p:spPr>
          <a:xfrm>
            <a:off x="2309349" y="3392394"/>
            <a:ext cx="6642739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Proceso de obtenci</a:t>
            </a:r>
            <a:r>
              <a:rPr lang="es-VE" dirty="0" err="1"/>
              <a:t>ó</a:t>
            </a:r>
            <a:r>
              <a:rPr lang="en" dirty="0"/>
              <a:t>n de </a:t>
            </a:r>
            <a:br>
              <a:rPr lang="en" dirty="0"/>
            </a:br>
            <a:r>
              <a:rPr lang="en" dirty="0"/>
              <a:t>resultados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9200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D5855849-DE2D-42A5-A3CE-76F3CB52A514}"/>
              </a:ext>
            </a:extLst>
          </p:cNvPr>
          <p:cNvGrpSpPr/>
          <p:nvPr/>
        </p:nvGrpSpPr>
        <p:grpSpPr>
          <a:xfrm>
            <a:off x="0" y="777804"/>
            <a:ext cx="9764889" cy="3587892"/>
            <a:chOff x="-5642" y="792245"/>
            <a:chExt cx="9764889" cy="3587892"/>
          </a:xfrm>
        </p:grpSpPr>
        <p:grpSp>
          <p:nvGrpSpPr>
            <p:cNvPr id="4" name="Grupo 3">
              <a:extLst>
                <a:ext uri="{FF2B5EF4-FFF2-40B4-BE49-F238E27FC236}">
                  <a16:creationId xmlns:a16="http://schemas.microsoft.com/office/drawing/2014/main" id="{9955EABC-A5AF-4774-8EAC-B9BA68C63C3C}"/>
                </a:ext>
              </a:extLst>
            </p:cNvPr>
            <p:cNvGrpSpPr/>
            <p:nvPr/>
          </p:nvGrpSpPr>
          <p:grpSpPr>
            <a:xfrm>
              <a:off x="-5642" y="792245"/>
              <a:ext cx="9764889" cy="3587892"/>
              <a:chOff x="0" y="1110954"/>
              <a:chExt cx="9144000" cy="3195669"/>
            </a:xfrm>
          </p:grpSpPr>
          <p:sp>
            <p:nvSpPr>
              <p:cNvPr id="793" name="Google Shape;793;p40"/>
              <p:cNvSpPr/>
              <p:nvPr/>
            </p:nvSpPr>
            <p:spPr>
              <a:xfrm>
                <a:off x="0" y="2190404"/>
                <a:ext cx="9144000" cy="1011043"/>
              </a:xfrm>
              <a:custGeom>
                <a:avLst/>
                <a:gdLst/>
                <a:ahLst/>
                <a:cxnLst/>
                <a:rect l="l" t="t" r="r" b="b"/>
                <a:pathLst>
                  <a:path w="12192000" h="1348058" extrusionOk="0">
                    <a:moveTo>
                      <a:pt x="12192000" y="0"/>
                    </a:moveTo>
                    <a:lnTo>
                      <a:pt x="10837333" y="0"/>
                    </a:lnTo>
                    <a:cubicBezTo>
                      <a:pt x="10463295" y="0"/>
                      <a:pt x="10160000" y="301773"/>
                      <a:pt x="10160000" y="674029"/>
                    </a:cubicBezTo>
                    <a:lnTo>
                      <a:pt x="10160000" y="674029"/>
                    </a:lnTo>
                    <a:cubicBezTo>
                      <a:pt x="10160000" y="1046281"/>
                      <a:pt x="9856705" y="1348059"/>
                      <a:pt x="9482667" y="1348059"/>
                    </a:cubicBezTo>
                    <a:lnTo>
                      <a:pt x="9482667" y="1348059"/>
                    </a:lnTo>
                    <a:cubicBezTo>
                      <a:pt x="9108581" y="1348059"/>
                      <a:pt x="8805333" y="1046281"/>
                      <a:pt x="8805333" y="674029"/>
                    </a:cubicBezTo>
                    <a:lnTo>
                      <a:pt x="8805333" y="674029"/>
                    </a:lnTo>
                    <a:cubicBezTo>
                      <a:pt x="8805333" y="301773"/>
                      <a:pt x="8502086" y="0"/>
                      <a:pt x="8128000" y="0"/>
                    </a:cubicBezTo>
                    <a:lnTo>
                      <a:pt x="8128000" y="0"/>
                    </a:lnTo>
                    <a:cubicBezTo>
                      <a:pt x="7753915" y="0"/>
                      <a:pt x="7450667" y="301773"/>
                      <a:pt x="7450667" y="674029"/>
                    </a:cubicBezTo>
                    <a:lnTo>
                      <a:pt x="7450667" y="674029"/>
                    </a:lnTo>
                    <a:cubicBezTo>
                      <a:pt x="7450667" y="1046281"/>
                      <a:pt x="7147419" y="1348059"/>
                      <a:pt x="6773334" y="1348059"/>
                    </a:cubicBezTo>
                    <a:lnTo>
                      <a:pt x="6773334" y="1348059"/>
                    </a:lnTo>
                    <a:cubicBezTo>
                      <a:pt x="6399248" y="1348059"/>
                      <a:pt x="6096000" y="1046281"/>
                      <a:pt x="6096000" y="674029"/>
                    </a:cubicBezTo>
                    <a:lnTo>
                      <a:pt x="6096000" y="674029"/>
                    </a:lnTo>
                    <a:cubicBezTo>
                      <a:pt x="6096000" y="301773"/>
                      <a:pt x="5792753" y="0"/>
                      <a:pt x="5418667" y="0"/>
                    </a:cubicBezTo>
                    <a:lnTo>
                      <a:pt x="5418667" y="0"/>
                    </a:lnTo>
                    <a:cubicBezTo>
                      <a:pt x="5044581" y="0"/>
                      <a:pt x="4741334" y="301773"/>
                      <a:pt x="4741334" y="674029"/>
                    </a:cubicBezTo>
                    <a:lnTo>
                      <a:pt x="4741334" y="674029"/>
                    </a:lnTo>
                    <a:cubicBezTo>
                      <a:pt x="4741334" y="1046281"/>
                      <a:pt x="4438076" y="1348059"/>
                      <a:pt x="4064000" y="1348059"/>
                    </a:cubicBezTo>
                    <a:lnTo>
                      <a:pt x="4064000" y="1348059"/>
                    </a:lnTo>
                    <a:cubicBezTo>
                      <a:pt x="3689924" y="1348059"/>
                      <a:pt x="3386667" y="1046281"/>
                      <a:pt x="3386667" y="674029"/>
                    </a:cubicBezTo>
                    <a:lnTo>
                      <a:pt x="3386667" y="674029"/>
                    </a:lnTo>
                    <a:cubicBezTo>
                      <a:pt x="3386667" y="301773"/>
                      <a:pt x="3083410" y="0"/>
                      <a:pt x="2709333" y="0"/>
                    </a:cubicBezTo>
                    <a:lnTo>
                      <a:pt x="2709333" y="0"/>
                    </a:lnTo>
                    <a:cubicBezTo>
                      <a:pt x="2335257" y="0"/>
                      <a:pt x="2032000" y="301773"/>
                      <a:pt x="2032000" y="674029"/>
                    </a:cubicBezTo>
                    <a:lnTo>
                      <a:pt x="2032000" y="674029"/>
                    </a:lnTo>
                    <a:cubicBezTo>
                      <a:pt x="2032000" y="1046281"/>
                      <a:pt x="1728743" y="1348059"/>
                      <a:pt x="1354667" y="1348059"/>
                    </a:cubicBezTo>
                    <a:lnTo>
                      <a:pt x="0" y="1348059"/>
                    </a:lnTo>
                  </a:path>
                </a:pathLst>
              </a:custGeom>
              <a:noFill/>
              <a:ln w="228600" cap="flat" cmpd="sng">
                <a:solidFill>
                  <a:schemeClr val="dk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794;p40"/>
              <p:cNvSpPr/>
              <p:nvPr/>
            </p:nvSpPr>
            <p:spPr>
              <a:xfrm>
                <a:off x="0" y="2190404"/>
                <a:ext cx="9144000" cy="1011043"/>
              </a:xfrm>
              <a:custGeom>
                <a:avLst/>
                <a:gdLst/>
                <a:ahLst/>
                <a:cxnLst/>
                <a:rect l="l" t="t" r="r" b="b"/>
                <a:pathLst>
                  <a:path w="12192000" h="1348058" extrusionOk="0">
                    <a:moveTo>
                      <a:pt x="12192000" y="0"/>
                    </a:moveTo>
                    <a:lnTo>
                      <a:pt x="10837333" y="0"/>
                    </a:lnTo>
                    <a:cubicBezTo>
                      <a:pt x="10463295" y="0"/>
                      <a:pt x="10160000" y="301773"/>
                      <a:pt x="10160000" y="674029"/>
                    </a:cubicBezTo>
                    <a:lnTo>
                      <a:pt x="10160000" y="674029"/>
                    </a:lnTo>
                    <a:cubicBezTo>
                      <a:pt x="10160000" y="1046281"/>
                      <a:pt x="9856705" y="1348059"/>
                      <a:pt x="9482667" y="1348059"/>
                    </a:cubicBezTo>
                    <a:lnTo>
                      <a:pt x="9482667" y="1348059"/>
                    </a:lnTo>
                    <a:cubicBezTo>
                      <a:pt x="9108581" y="1348059"/>
                      <a:pt x="8805333" y="1046281"/>
                      <a:pt x="8805333" y="674029"/>
                    </a:cubicBezTo>
                    <a:lnTo>
                      <a:pt x="8805333" y="674029"/>
                    </a:lnTo>
                    <a:cubicBezTo>
                      <a:pt x="8805333" y="301773"/>
                      <a:pt x="8502086" y="0"/>
                      <a:pt x="8128000" y="0"/>
                    </a:cubicBezTo>
                    <a:lnTo>
                      <a:pt x="8128000" y="0"/>
                    </a:lnTo>
                    <a:cubicBezTo>
                      <a:pt x="7753915" y="0"/>
                      <a:pt x="7450667" y="301773"/>
                      <a:pt x="7450667" y="674029"/>
                    </a:cubicBezTo>
                    <a:lnTo>
                      <a:pt x="7450667" y="674029"/>
                    </a:lnTo>
                    <a:cubicBezTo>
                      <a:pt x="7450667" y="1046281"/>
                      <a:pt x="7147419" y="1348059"/>
                      <a:pt x="6773334" y="1348059"/>
                    </a:cubicBezTo>
                    <a:lnTo>
                      <a:pt x="6773334" y="1348059"/>
                    </a:lnTo>
                    <a:cubicBezTo>
                      <a:pt x="6399248" y="1348059"/>
                      <a:pt x="6096000" y="1046281"/>
                      <a:pt x="6096000" y="674029"/>
                    </a:cubicBezTo>
                    <a:lnTo>
                      <a:pt x="6096000" y="674029"/>
                    </a:lnTo>
                    <a:cubicBezTo>
                      <a:pt x="6096000" y="301773"/>
                      <a:pt x="5792753" y="0"/>
                      <a:pt x="5418667" y="0"/>
                    </a:cubicBezTo>
                    <a:lnTo>
                      <a:pt x="5418667" y="0"/>
                    </a:lnTo>
                    <a:cubicBezTo>
                      <a:pt x="5044581" y="0"/>
                      <a:pt x="4741334" y="301773"/>
                      <a:pt x="4741334" y="674029"/>
                    </a:cubicBezTo>
                    <a:lnTo>
                      <a:pt x="4741334" y="674029"/>
                    </a:lnTo>
                    <a:cubicBezTo>
                      <a:pt x="4741334" y="1046281"/>
                      <a:pt x="4438076" y="1348059"/>
                      <a:pt x="4064000" y="1348059"/>
                    </a:cubicBezTo>
                    <a:lnTo>
                      <a:pt x="4064000" y="1348059"/>
                    </a:lnTo>
                    <a:cubicBezTo>
                      <a:pt x="3689924" y="1348059"/>
                      <a:pt x="3386667" y="1046281"/>
                      <a:pt x="3386667" y="674029"/>
                    </a:cubicBezTo>
                    <a:lnTo>
                      <a:pt x="3386667" y="674029"/>
                    </a:lnTo>
                    <a:cubicBezTo>
                      <a:pt x="3386667" y="301773"/>
                      <a:pt x="3083410" y="0"/>
                      <a:pt x="2709333" y="0"/>
                    </a:cubicBezTo>
                    <a:lnTo>
                      <a:pt x="2709333" y="0"/>
                    </a:lnTo>
                    <a:cubicBezTo>
                      <a:pt x="2335257" y="0"/>
                      <a:pt x="2032000" y="301773"/>
                      <a:pt x="2032000" y="674029"/>
                    </a:cubicBezTo>
                    <a:lnTo>
                      <a:pt x="2032000" y="674029"/>
                    </a:lnTo>
                    <a:cubicBezTo>
                      <a:pt x="2032000" y="1046281"/>
                      <a:pt x="1728743" y="1348059"/>
                      <a:pt x="1354667" y="1348059"/>
                    </a:cubicBezTo>
                    <a:lnTo>
                      <a:pt x="0" y="1348059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95" name="Google Shape;795;p40"/>
              <p:cNvGrpSpPr/>
              <p:nvPr/>
            </p:nvGrpSpPr>
            <p:grpSpPr>
              <a:xfrm>
                <a:off x="1855667" y="1672545"/>
                <a:ext cx="334744" cy="334744"/>
                <a:chOff x="1855667" y="1853169"/>
                <a:chExt cx="334744" cy="334744"/>
              </a:xfrm>
            </p:grpSpPr>
            <p:sp>
              <p:nvSpPr>
                <p:cNvPr id="796" name="Google Shape;796;p40"/>
                <p:cNvSpPr/>
                <p:nvPr/>
              </p:nvSpPr>
              <p:spPr>
                <a:xfrm rot="8100000">
                  <a:off x="1855667" y="1853169"/>
                  <a:ext cx="334744" cy="334744"/>
                </a:xfrm>
                <a:prstGeom prst="teardrop">
                  <a:avLst>
                    <a:gd name="adj" fmla="val 10000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ource Sans Pro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  <p:sp>
              <p:nvSpPr>
                <p:cNvPr id="797" name="Google Shape;797;p40"/>
                <p:cNvSpPr/>
                <p:nvPr/>
              </p:nvSpPr>
              <p:spPr>
                <a:xfrm>
                  <a:off x="1955989" y="1936884"/>
                  <a:ext cx="134100" cy="1341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 b="1" dirty="0">
                      <a:solidFill>
                        <a:schemeClr val="dk2"/>
                      </a:solidFill>
                      <a:latin typeface="Oswald" panose="00000500000000000000" pitchFamily="2" charset="0"/>
                      <a:ea typeface="Source Sans Pro"/>
                      <a:cs typeface="Source Sans Pro"/>
                      <a:sym typeface="Source Sans Pro"/>
                    </a:rPr>
                    <a:t>1</a:t>
                  </a:r>
                  <a:endParaRPr sz="1000" b="1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</p:grpSp>
          <p:grpSp>
            <p:nvGrpSpPr>
              <p:cNvPr id="798" name="Google Shape;798;p40"/>
              <p:cNvGrpSpPr/>
              <p:nvPr/>
            </p:nvGrpSpPr>
            <p:grpSpPr>
              <a:xfrm>
                <a:off x="3883742" y="1672545"/>
                <a:ext cx="334744" cy="334744"/>
                <a:chOff x="3883742" y="1853169"/>
                <a:chExt cx="334744" cy="334744"/>
              </a:xfrm>
            </p:grpSpPr>
            <p:sp>
              <p:nvSpPr>
                <p:cNvPr id="799" name="Google Shape;799;p40"/>
                <p:cNvSpPr/>
                <p:nvPr/>
              </p:nvSpPr>
              <p:spPr>
                <a:xfrm rot="8100000">
                  <a:off x="3883742" y="1853169"/>
                  <a:ext cx="334744" cy="334744"/>
                </a:xfrm>
                <a:prstGeom prst="teardrop">
                  <a:avLst>
                    <a:gd name="adj" fmla="val 10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ource Sans Pro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  <p:sp>
              <p:nvSpPr>
                <p:cNvPr id="800" name="Google Shape;800;p40"/>
                <p:cNvSpPr/>
                <p:nvPr/>
              </p:nvSpPr>
              <p:spPr>
                <a:xfrm>
                  <a:off x="3984064" y="1936884"/>
                  <a:ext cx="134100" cy="1341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 b="1" dirty="0">
                      <a:solidFill>
                        <a:schemeClr val="dk2"/>
                      </a:solidFill>
                      <a:latin typeface="Oswald" panose="00000500000000000000" pitchFamily="2" charset="0"/>
                      <a:ea typeface="Source Sans Pro"/>
                      <a:cs typeface="Source Sans Pro"/>
                      <a:sym typeface="Source Sans Pro"/>
                    </a:rPr>
                    <a:t>3</a:t>
                  </a:r>
                  <a:endParaRPr sz="1000" b="1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</p:grpSp>
          <p:grpSp>
            <p:nvGrpSpPr>
              <p:cNvPr id="801" name="Google Shape;801;p40"/>
              <p:cNvGrpSpPr/>
              <p:nvPr/>
            </p:nvGrpSpPr>
            <p:grpSpPr>
              <a:xfrm>
                <a:off x="5911817" y="1672545"/>
                <a:ext cx="334744" cy="334744"/>
                <a:chOff x="5911817" y="1853169"/>
                <a:chExt cx="334744" cy="334744"/>
              </a:xfrm>
            </p:grpSpPr>
            <p:sp>
              <p:nvSpPr>
                <p:cNvPr id="802" name="Google Shape;802;p40"/>
                <p:cNvSpPr/>
                <p:nvPr/>
              </p:nvSpPr>
              <p:spPr>
                <a:xfrm rot="8100000">
                  <a:off x="5911817" y="1853169"/>
                  <a:ext cx="334744" cy="334744"/>
                </a:xfrm>
                <a:prstGeom prst="teardrop">
                  <a:avLst>
                    <a:gd name="adj" fmla="val 10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ource Sans Pro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  <p:sp>
              <p:nvSpPr>
                <p:cNvPr id="803" name="Google Shape;803;p40"/>
                <p:cNvSpPr/>
                <p:nvPr/>
              </p:nvSpPr>
              <p:spPr>
                <a:xfrm>
                  <a:off x="6012139" y="1936884"/>
                  <a:ext cx="134100" cy="1341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 b="1" dirty="0">
                      <a:solidFill>
                        <a:schemeClr val="dk2"/>
                      </a:solidFill>
                      <a:latin typeface="Oswald" panose="00000500000000000000" pitchFamily="2" charset="0"/>
                      <a:ea typeface="Source Sans Pro"/>
                      <a:cs typeface="Source Sans Pro"/>
                      <a:sym typeface="Source Sans Pro"/>
                    </a:rPr>
                    <a:t>5</a:t>
                  </a:r>
                  <a:endParaRPr sz="1000" b="1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</p:grpSp>
          <p:grpSp>
            <p:nvGrpSpPr>
              <p:cNvPr id="804" name="Google Shape;804;p40"/>
              <p:cNvGrpSpPr/>
              <p:nvPr/>
            </p:nvGrpSpPr>
            <p:grpSpPr>
              <a:xfrm>
                <a:off x="6950142" y="3414729"/>
                <a:ext cx="334744" cy="334744"/>
                <a:chOff x="6950142" y="3595353"/>
                <a:chExt cx="334744" cy="334744"/>
              </a:xfrm>
            </p:grpSpPr>
            <p:sp>
              <p:nvSpPr>
                <p:cNvPr id="805" name="Google Shape;805;p40"/>
                <p:cNvSpPr/>
                <p:nvPr/>
              </p:nvSpPr>
              <p:spPr>
                <a:xfrm rot="18900000">
                  <a:off x="6950142" y="3595353"/>
                  <a:ext cx="334744" cy="334744"/>
                </a:xfrm>
                <a:prstGeom prst="teardrop">
                  <a:avLst>
                    <a:gd name="adj" fmla="val 100000"/>
                  </a:avLst>
                </a:pr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>
                    <a:solidFill>
                      <a:schemeClr val="accent4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  <p:sp>
              <p:nvSpPr>
                <p:cNvPr id="806" name="Google Shape;806;p40"/>
                <p:cNvSpPr/>
                <p:nvPr/>
              </p:nvSpPr>
              <p:spPr>
                <a:xfrm flipH="1">
                  <a:off x="7050464" y="3702227"/>
                  <a:ext cx="134100" cy="1341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 b="1" dirty="0">
                      <a:solidFill>
                        <a:schemeClr val="dk2"/>
                      </a:solidFill>
                      <a:latin typeface="Oswald" panose="00000500000000000000" pitchFamily="2" charset="0"/>
                      <a:ea typeface="Source Sans Pro"/>
                      <a:cs typeface="Source Sans Pro"/>
                      <a:sym typeface="Source Sans Pro"/>
                    </a:rPr>
                    <a:t>6</a:t>
                  </a:r>
                  <a:endParaRPr sz="1000" b="1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</p:grpSp>
          <p:grpSp>
            <p:nvGrpSpPr>
              <p:cNvPr id="807" name="Google Shape;807;p40"/>
              <p:cNvGrpSpPr/>
              <p:nvPr/>
            </p:nvGrpSpPr>
            <p:grpSpPr>
              <a:xfrm>
                <a:off x="4922067" y="3414729"/>
                <a:ext cx="334744" cy="334744"/>
                <a:chOff x="4922067" y="3595353"/>
                <a:chExt cx="334744" cy="334744"/>
              </a:xfrm>
            </p:grpSpPr>
            <p:sp>
              <p:nvSpPr>
                <p:cNvPr id="808" name="Google Shape;808;p40"/>
                <p:cNvSpPr/>
                <p:nvPr/>
              </p:nvSpPr>
              <p:spPr>
                <a:xfrm rot="18900000">
                  <a:off x="4922067" y="3595353"/>
                  <a:ext cx="334744" cy="334744"/>
                </a:xfrm>
                <a:prstGeom prst="teardrop">
                  <a:avLst>
                    <a:gd name="adj" fmla="val 100000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ource Sans Pro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  <p:sp>
              <p:nvSpPr>
                <p:cNvPr id="809" name="Google Shape;809;p40"/>
                <p:cNvSpPr/>
                <p:nvPr/>
              </p:nvSpPr>
              <p:spPr>
                <a:xfrm flipH="1">
                  <a:off x="5022389" y="3702227"/>
                  <a:ext cx="134100" cy="1341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 b="1" dirty="0">
                      <a:solidFill>
                        <a:schemeClr val="dk2"/>
                      </a:solidFill>
                      <a:latin typeface="Oswald" panose="00000500000000000000" pitchFamily="2" charset="0"/>
                      <a:ea typeface="Source Sans Pro"/>
                      <a:cs typeface="Source Sans Pro"/>
                      <a:sym typeface="Source Sans Pro"/>
                    </a:rPr>
                    <a:t>4</a:t>
                  </a:r>
                  <a:endParaRPr sz="1000" b="1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</p:grpSp>
          <p:grpSp>
            <p:nvGrpSpPr>
              <p:cNvPr id="810" name="Google Shape;810;p40"/>
              <p:cNvGrpSpPr/>
              <p:nvPr/>
            </p:nvGrpSpPr>
            <p:grpSpPr>
              <a:xfrm>
                <a:off x="2893992" y="3414729"/>
                <a:ext cx="334744" cy="334744"/>
                <a:chOff x="2893992" y="3595353"/>
                <a:chExt cx="334744" cy="334744"/>
              </a:xfrm>
            </p:grpSpPr>
            <p:sp>
              <p:nvSpPr>
                <p:cNvPr id="811" name="Google Shape;811;p40"/>
                <p:cNvSpPr/>
                <p:nvPr/>
              </p:nvSpPr>
              <p:spPr>
                <a:xfrm rot="18900000">
                  <a:off x="2893992" y="3595353"/>
                  <a:ext cx="334744" cy="334744"/>
                </a:xfrm>
                <a:prstGeom prst="teardrop">
                  <a:avLst>
                    <a:gd name="adj" fmla="val 100000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Source Sans Pro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  <p:sp>
              <p:nvSpPr>
                <p:cNvPr id="812" name="Google Shape;812;p40"/>
                <p:cNvSpPr/>
                <p:nvPr/>
              </p:nvSpPr>
              <p:spPr>
                <a:xfrm flipH="1">
                  <a:off x="2994314" y="3702227"/>
                  <a:ext cx="134100" cy="1341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 b="1" dirty="0">
                      <a:solidFill>
                        <a:schemeClr val="dk2"/>
                      </a:solidFill>
                      <a:latin typeface="Oswald" panose="00000500000000000000" pitchFamily="2" charset="0"/>
                      <a:ea typeface="Source Sans Pro"/>
                      <a:cs typeface="Source Sans Pro"/>
                      <a:sym typeface="Source Sans Pro"/>
                    </a:rPr>
                    <a:t>2</a:t>
                  </a:r>
                  <a:endParaRPr sz="1000" b="1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endParaRPr>
                </a:p>
              </p:txBody>
            </p:sp>
          </p:grpSp>
          <p:sp>
            <p:nvSpPr>
              <p:cNvPr id="813" name="Google Shape;813;p40"/>
              <p:cNvSpPr txBox="1"/>
              <p:nvPr/>
            </p:nvSpPr>
            <p:spPr>
              <a:xfrm>
                <a:off x="1109833" y="1110954"/>
                <a:ext cx="1826412" cy="53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b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rPr>
                  <a:t>Distribución exponencial de los precios</a:t>
                </a:r>
                <a:endParaRPr sz="1200" dirty="0">
                  <a:solidFill>
                    <a:schemeClr val="dk2"/>
                  </a:solidFill>
                  <a:latin typeface="Oswald" panose="00000500000000000000" pitchFamily="2" charset="0"/>
                  <a:ea typeface="Source Sans Pro"/>
                  <a:cs typeface="Source Sans Pro"/>
                  <a:sym typeface="Source Sans Pro"/>
                </a:endParaRPr>
              </a:p>
            </p:txBody>
          </p:sp>
          <p:sp>
            <p:nvSpPr>
              <p:cNvPr id="814" name="Google Shape;814;p40"/>
              <p:cNvSpPr txBox="1"/>
              <p:nvPr/>
            </p:nvSpPr>
            <p:spPr>
              <a:xfrm>
                <a:off x="3201672" y="1110954"/>
                <a:ext cx="1564784" cy="53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b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rPr>
                  <a:t>Regresión lineal de LASSO</a:t>
                </a:r>
                <a:endParaRPr sz="1200" dirty="0">
                  <a:solidFill>
                    <a:schemeClr val="dk2"/>
                  </a:solidFill>
                  <a:latin typeface="Oswald" panose="00000500000000000000" pitchFamily="2" charset="0"/>
                  <a:ea typeface="Source Sans Pro"/>
                  <a:cs typeface="Source Sans Pro"/>
                  <a:sym typeface="Source Sans Pro"/>
                </a:endParaRPr>
              </a:p>
            </p:txBody>
          </p:sp>
          <p:sp>
            <p:nvSpPr>
              <p:cNvPr id="815" name="Google Shape;815;p40"/>
              <p:cNvSpPr txBox="1"/>
              <p:nvPr/>
            </p:nvSpPr>
            <p:spPr>
              <a:xfrm>
                <a:off x="5292952" y="1110954"/>
                <a:ext cx="1564784" cy="53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b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rPr>
                  <a:t>Histograma de errores</a:t>
                </a:r>
                <a:endParaRPr sz="1200" dirty="0">
                  <a:solidFill>
                    <a:schemeClr val="dk2"/>
                  </a:solidFill>
                  <a:latin typeface="Oswald" panose="00000500000000000000" pitchFamily="2" charset="0"/>
                  <a:ea typeface="Source Sans Pro"/>
                  <a:cs typeface="Source Sans Pro"/>
                  <a:sym typeface="Source Sans Pro"/>
                </a:endParaRPr>
              </a:p>
            </p:txBody>
          </p:sp>
          <p:sp>
            <p:nvSpPr>
              <p:cNvPr id="816" name="Google Shape;816;p40"/>
              <p:cNvSpPr txBox="1"/>
              <p:nvPr/>
            </p:nvSpPr>
            <p:spPr>
              <a:xfrm>
                <a:off x="2418175" y="3773223"/>
                <a:ext cx="1286400" cy="53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rPr>
                  <a:t>Correlaciones</a:t>
                </a:r>
                <a:endParaRPr sz="1200" dirty="0">
                  <a:solidFill>
                    <a:schemeClr val="dk2"/>
                  </a:solidFill>
                  <a:latin typeface="Oswald" panose="00000500000000000000" pitchFamily="2" charset="0"/>
                  <a:ea typeface="Source Sans Pro"/>
                  <a:cs typeface="Source Sans Pro"/>
                  <a:sym typeface="Source Sans Pro"/>
                </a:endParaRPr>
              </a:p>
            </p:txBody>
          </p:sp>
          <p:sp>
            <p:nvSpPr>
              <p:cNvPr id="817" name="Google Shape;817;p40"/>
              <p:cNvSpPr txBox="1"/>
              <p:nvPr/>
            </p:nvSpPr>
            <p:spPr>
              <a:xfrm>
                <a:off x="4239446" y="3773223"/>
                <a:ext cx="1699985" cy="53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rPr>
                  <a:t>Proceso iterativo de regresión lineal (P-</a:t>
                </a:r>
                <a:r>
                  <a:rPr lang="es-ES" sz="1200" dirty="0" err="1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rPr>
                  <a:t>value</a:t>
                </a:r>
                <a:r>
                  <a:rPr lang="es-ES" sz="1200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rPr>
                  <a:t>) </a:t>
                </a: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" sz="1200" b="1" dirty="0">
                  <a:solidFill>
                    <a:schemeClr val="tx1"/>
                  </a:solidFill>
                  <a:latin typeface="Oswald" panose="00000500000000000000" pitchFamily="2" charset="0"/>
                  <a:ea typeface="Source Sans Pro"/>
                  <a:cs typeface="Source Sans Pro"/>
                  <a:sym typeface="Source Sans Pro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 dirty="0">
                    <a:solidFill>
                      <a:schemeClr val="tx1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rPr>
                  <a:t>R2=0.94</a:t>
                </a:r>
                <a:endParaRPr sz="1200" b="1" dirty="0">
                  <a:solidFill>
                    <a:schemeClr val="tx1"/>
                  </a:solidFill>
                  <a:latin typeface="Oswald" panose="00000500000000000000" pitchFamily="2" charset="0"/>
                  <a:ea typeface="Source Sans Pro"/>
                  <a:cs typeface="Source Sans Pro"/>
                  <a:sym typeface="Source Sans Pro"/>
                </a:endParaRPr>
              </a:p>
            </p:txBody>
          </p:sp>
          <p:sp>
            <p:nvSpPr>
              <p:cNvPr id="818" name="Google Shape;818;p40"/>
              <p:cNvSpPr txBox="1"/>
              <p:nvPr/>
            </p:nvSpPr>
            <p:spPr>
              <a:xfrm>
                <a:off x="6146240" y="3773223"/>
                <a:ext cx="1902617" cy="53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200" dirty="0">
                    <a:solidFill>
                      <a:schemeClr val="dk2"/>
                    </a:solidFill>
                    <a:latin typeface="Oswald" panose="00000500000000000000" pitchFamily="2" charset="0"/>
                    <a:ea typeface="Source Sans Pro"/>
                    <a:cs typeface="Source Sans Pro"/>
                    <a:sym typeface="Source Sans Pro"/>
                  </a:rPr>
                  <a:t>Se obtuvieron los porcentajes de la variación del precio</a:t>
                </a:r>
                <a:endParaRPr sz="1200" dirty="0">
                  <a:solidFill>
                    <a:schemeClr val="dk2"/>
                  </a:solidFill>
                  <a:latin typeface="Oswald" panose="00000500000000000000" pitchFamily="2" charset="0"/>
                  <a:ea typeface="Source Sans Pro"/>
                  <a:cs typeface="Source Sans Pro"/>
                  <a:sym typeface="Source Sans Pro"/>
                </a:endParaRPr>
              </a:p>
            </p:txBody>
          </p:sp>
        </p:grpSp>
        <p:sp>
          <p:nvSpPr>
            <p:cNvPr id="33" name="Google Shape;796;p40">
              <a:extLst>
                <a:ext uri="{FF2B5EF4-FFF2-40B4-BE49-F238E27FC236}">
                  <a16:creationId xmlns:a16="http://schemas.microsoft.com/office/drawing/2014/main" id="{EC6EEEFC-90E7-4C96-BA3B-6F8F1399039D}"/>
                </a:ext>
              </a:extLst>
            </p:cNvPr>
            <p:cNvSpPr/>
            <p:nvPr/>
          </p:nvSpPr>
          <p:spPr>
            <a:xfrm rot="8100000">
              <a:off x="593139" y="2527355"/>
              <a:ext cx="357474" cy="375829"/>
            </a:xfrm>
            <a:prstGeom prst="teardrop">
              <a:avLst>
                <a:gd name="adj" fmla="val 100000"/>
              </a:avLst>
            </a:prstGeom>
            <a:solidFill>
              <a:srgbClr val="00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797;p40">
              <a:extLst>
                <a:ext uri="{FF2B5EF4-FFF2-40B4-BE49-F238E27FC236}">
                  <a16:creationId xmlns:a16="http://schemas.microsoft.com/office/drawing/2014/main" id="{4B1087DD-9D90-4177-B8E3-66E4381C08B9}"/>
                </a:ext>
              </a:extLst>
            </p:cNvPr>
            <p:cNvSpPr/>
            <p:nvPr/>
          </p:nvSpPr>
          <p:spPr>
            <a:xfrm>
              <a:off x="700273" y="2621345"/>
              <a:ext cx="143206" cy="15055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VE" sz="1000" b="1" dirty="0">
                  <a:solidFill>
                    <a:schemeClr val="dk2"/>
                  </a:solidFill>
                  <a:latin typeface="Oswald" panose="00000500000000000000" pitchFamily="2" charset="0"/>
                  <a:ea typeface="Source Sans Pro"/>
                  <a:cs typeface="Source Sans Pro"/>
                  <a:sym typeface="Source Sans Pro"/>
                </a:rPr>
                <a:t>0</a:t>
              </a:r>
              <a:endParaRPr sz="1000" b="1" dirty="0">
                <a:solidFill>
                  <a:schemeClr val="dk2"/>
                </a:solidFill>
                <a:latin typeface="Oswald" panose="00000500000000000000" pitchFamily="2" charset="0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5" name="Google Shape;813;p40">
              <a:extLst>
                <a:ext uri="{FF2B5EF4-FFF2-40B4-BE49-F238E27FC236}">
                  <a16:creationId xmlns:a16="http://schemas.microsoft.com/office/drawing/2014/main" id="{27D0E2F4-4A35-467D-A4B1-7011E736DC07}"/>
                </a:ext>
              </a:extLst>
            </p:cNvPr>
            <p:cNvSpPr txBox="1"/>
            <p:nvPr/>
          </p:nvSpPr>
          <p:spPr>
            <a:xfrm>
              <a:off x="99807" y="1908741"/>
              <a:ext cx="1302320" cy="5988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2"/>
                  </a:solidFill>
                  <a:latin typeface="Oswald" panose="00000500000000000000" pitchFamily="2" charset="0"/>
                  <a:ea typeface="Source Sans Pro"/>
                  <a:cs typeface="Source Sans Pro"/>
                  <a:sym typeface="Source Sans Pro"/>
                </a:rPr>
                <a:t>Extacci</a:t>
              </a:r>
              <a:r>
                <a:rPr lang="es-VE" sz="1200" dirty="0" err="1">
                  <a:solidFill>
                    <a:schemeClr val="dk2"/>
                  </a:solidFill>
                  <a:latin typeface="Oswald" panose="00000500000000000000" pitchFamily="2" charset="0"/>
                  <a:ea typeface="Source Sans Pro"/>
                  <a:cs typeface="Source Sans Pro"/>
                  <a:sym typeface="Source Sans Pro"/>
                </a:rPr>
                <a:t>ó</a:t>
              </a:r>
              <a:r>
                <a:rPr lang="en" sz="1200" dirty="0">
                  <a:solidFill>
                    <a:schemeClr val="dk2"/>
                  </a:solidFill>
                  <a:latin typeface="Oswald" panose="00000500000000000000" pitchFamily="2" charset="0"/>
                  <a:ea typeface="Source Sans Pro"/>
                  <a:cs typeface="Source Sans Pro"/>
                  <a:sym typeface="Source Sans Pro"/>
                </a:rPr>
                <a:t>n y limpieza de datos</a:t>
              </a:r>
              <a:endParaRPr sz="1200" dirty="0">
                <a:solidFill>
                  <a:schemeClr val="dk2"/>
                </a:solidFill>
                <a:latin typeface="Oswald" panose="00000500000000000000" pitchFamily="2" charset="0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3" name="Título 2">
            <a:extLst>
              <a:ext uri="{FF2B5EF4-FFF2-40B4-BE49-F238E27FC236}">
                <a16:creationId xmlns:a16="http://schemas.microsoft.com/office/drawing/2014/main" id="{4B9CE00C-CCE6-44DD-AA7F-86CC99C89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6780" y="62003"/>
            <a:ext cx="3236207" cy="715800"/>
          </a:xfrm>
        </p:spPr>
        <p:txBody>
          <a:bodyPr/>
          <a:lstStyle/>
          <a:p>
            <a:r>
              <a:rPr lang="es-VE" dirty="0"/>
              <a:t>Proceso Desarrollado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210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4"/>
          <p:cNvSpPr txBox="1">
            <a:spLocks noGrp="1"/>
          </p:cNvSpPr>
          <p:nvPr>
            <p:ph type="title"/>
          </p:nvPr>
        </p:nvSpPr>
        <p:spPr>
          <a:xfrm>
            <a:off x="-15707" y="297870"/>
            <a:ext cx="5360103" cy="4778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Resultados: </a:t>
            </a:r>
            <a:r>
              <a:rPr lang="en" dirty="0">
                <a:solidFill>
                  <a:schemeClr val="tx1"/>
                </a:solidFill>
              </a:rPr>
              <a:t>Porcentaje de Aumento del Precio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EA80875D-CD02-4379-904C-80E311C9AD20}"/>
              </a:ext>
            </a:extLst>
          </p:cNvPr>
          <p:cNvGrpSpPr/>
          <p:nvPr/>
        </p:nvGrpSpPr>
        <p:grpSpPr>
          <a:xfrm>
            <a:off x="1295399" y="453571"/>
            <a:ext cx="6553201" cy="3737429"/>
            <a:chOff x="1838326" y="373288"/>
            <a:chExt cx="6553201" cy="3737429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73E6712-F8FB-4DBB-8685-5A4632D7DD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6250" t="-13326" r="12084" b="13326"/>
            <a:stretch/>
          </p:blipFill>
          <p:spPr>
            <a:xfrm>
              <a:off x="1838326" y="373288"/>
              <a:ext cx="6553201" cy="3657600"/>
            </a:xfrm>
            <a:prstGeom prst="rect">
              <a:avLst/>
            </a:prstGeom>
          </p:spPr>
        </p:pic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DF7F14A7-63ED-468B-9F07-2E097473127B}"/>
                </a:ext>
              </a:extLst>
            </p:cNvPr>
            <p:cNvCxnSpPr>
              <a:cxnSpLocks/>
            </p:cNvCxnSpPr>
            <p:nvPr/>
          </p:nvCxnSpPr>
          <p:spPr>
            <a:xfrm>
              <a:off x="4895850" y="910969"/>
              <a:ext cx="0" cy="319974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4A119CA0-0D9C-4B43-854E-47B789E06935}"/>
              </a:ext>
            </a:extLst>
          </p:cNvPr>
          <p:cNvSpPr txBox="1"/>
          <p:nvPr/>
        </p:nvSpPr>
        <p:spPr>
          <a:xfrm>
            <a:off x="5285139" y="2856101"/>
            <a:ext cx="714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32CD32"/>
                </a:solidFill>
                <a:latin typeface="Oswald" panose="00000500000000000000" pitchFamily="2" charset="0"/>
              </a:rPr>
              <a:t>3%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A24881F-6284-4E4F-B976-E6298E31BF68}"/>
              </a:ext>
            </a:extLst>
          </p:cNvPr>
          <p:cNvSpPr txBox="1"/>
          <p:nvPr/>
        </p:nvSpPr>
        <p:spPr>
          <a:xfrm>
            <a:off x="6588583" y="1894101"/>
            <a:ext cx="714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0B2AA"/>
                </a:solidFill>
                <a:latin typeface="Oswald" panose="00000500000000000000" pitchFamily="2" charset="0"/>
              </a:rPr>
              <a:t>8%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37A7CD88-15B9-49FD-9413-687CC0684798}"/>
              </a:ext>
            </a:extLst>
          </p:cNvPr>
          <p:cNvSpPr txBox="1"/>
          <p:nvPr/>
        </p:nvSpPr>
        <p:spPr>
          <a:xfrm>
            <a:off x="6588583" y="3334631"/>
            <a:ext cx="714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28B22"/>
                </a:solidFill>
                <a:latin typeface="Oswald" panose="00000500000000000000" pitchFamily="2" charset="0"/>
              </a:rPr>
              <a:t>8%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9B27A934-E8D1-46B5-BD36-964751A0F285}"/>
              </a:ext>
            </a:extLst>
          </p:cNvPr>
          <p:cNvSpPr txBox="1"/>
          <p:nvPr/>
        </p:nvSpPr>
        <p:spPr>
          <a:xfrm>
            <a:off x="6993001" y="2369004"/>
            <a:ext cx="714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0E0D0"/>
                </a:solidFill>
                <a:latin typeface="Oswald" panose="00000500000000000000" pitchFamily="2" charset="0"/>
              </a:rPr>
              <a:t>9%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BE7E6B0C-9194-4051-9A69-C77618F62F00}"/>
              </a:ext>
            </a:extLst>
          </p:cNvPr>
          <p:cNvSpPr txBox="1"/>
          <p:nvPr/>
        </p:nvSpPr>
        <p:spPr>
          <a:xfrm>
            <a:off x="7707374" y="1425868"/>
            <a:ext cx="714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8080"/>
                </a:solidFill>
                <a:latin typeface="Oswald" panose="00000500000000000000" pitchFamily="2" charset="0"/>
              </a:rPr>
              <a:t>12%</a:t>
            </a:r>
          </a:p>
        </p:txBody>
      </p:sp>
      <p:sp>
        <p:nvSpPr>
          <p:cNvPr id="32" name="Google Shape;532;p21">
            <a:extLst>
              <a:ext uri="{FF2B5EF4-FFF2-40B4-BE49-F238E27FC236}">
                <a16:creationId xmlns:a16="http://schemas.microsoft.com/office/drawing/2014/main" id="{9DA40076-C1E4-4413-B384-F95688E7E9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18183" y="3699045"/>
            <a:ext cx="2180517" cy="3250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/>
                </a:solidFill>
                <a:latin typeface="Oswald" panose="00000500000000000000" pitchFamily="2" charset="0"/>
              </a:rPr>
              <a:t>Club </a:t>
            </a:r>
            <a:r>
              <a:rPr lang="en-US" sz="1200" dirty="0" err="1">
                <a:solidFill>
                  <a:schemeClr val="tx1"/>
                </a:solidFill>
                <a:latin typeface="Oswald" panose="00000500000000000000" pitchFamily="2" charset="0"/>
              </a:rPr>
              <a:t>fuera</a:t>
            </a:r>
            <a:r>
              <a:rPr lang="en-US" sz="1200" dirty="0">
                <a:solidFill>
                  <a:schemeClr val="tx1"/>
                </a:solidFill>
                <a:latin typeface="Oswald" panose="00000500000000000000" pitchFamily="2" charset="0"/>
              </a:rPr>
              <a:t> de las 5 Grandes </a:t>
            </a:r>
            <a:r>
              <a:rPr lang="en-US" sz="1200" dirty="0" err="1">
                <a:solidFill>
                  <a:schemeClr val="tx1"/>
                </a:solidFill>
                <a:latin typeface="Oswald" panose="00000500000000000000" pitchFamily="2" charset="0"/>
              </a:rPr>
              <a:t>Ligas</a:t>
            </a:r>
            <a:endParaRPr lang="en-US" sz="1200" dirty="0">
              <a:solidFill>
                <a:schemeClr val="tx1"/>
              </a:solidFill>
              <a:latin typeface="Oswald" panose="00000500000000000000" pitchFamily="2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latin typeface="Oswald" panose="00000500000000000000" pitchFamily="2" charset="0"/>
            </a:endParaRPr>
          </a:p>
        </p:txBody>
      </p:sp>
      <p:sp>
        <p:nvSpPr>
          <p:cNvPr id="36" name="Google Shape;532;p21">
            <a:extLst>
              <a:ext uri="{FF2B5EF4-FFF2-40B4-BE49-F238E27FC236}">
                <a16:creationId xmlns:a16="http://schemas.microsoft.com/office/drawing/2014/main" id="{022BBECC-A3FF-4A36-8DA8-E2B97D9B6E01}"/>
              </a:ext>
            </a:extLst>
          </p:cNvPr>
          <p:cNvSpPr txBox="1">
            <a:spLocks/>
          </p:cNvSpPr>
          <p:nvPr/>
        </p:nvSpPr>
        <p:spPr>
          <a:xfrm>
            <a:off x="3195384" y="1781319"/>
            <a:ext cx="79316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1200" dirty="0" err="1">
                <a:solidFill>
                  <a:schemeClr val="tx1"/>
                </a:solidFill>
                <a:latin typeface="Oswald" panose="00000500000000000000" pitchFamily="2" charset="0"/>
              </a:rPr>
              <a:t>Potencial</a:t>
            </a:r>
            <a:endParaRPr lang="en-US" sz="1200" dirty="0">
              <a:solidFill>
                <a:schemeClr val="tx1"/>
              </a:solidFill>
              <a:latin typeface="Oswald" panose="00000500000000000000" pitchFamily="2" charset="0"/>
            </a:endParaRPr>
          </a:p>
          <a:p>
            <a:pPr marL="0" indent="0">
              <a:buFont typeface="Source Sans Pro"/>
              <a:buNone/>
            </a:pPr>
            <a:endParaRPr lang="en-US" sz="1200" dirty="0">
              <a:latin typeface="Oswald" panose="00000500000000000000" pitchFamily="2" charset="0"/>
            </a:endParaRPr>
          </a:p>
        </p:txBody>
      </p:sp>
      <p:sp>
        <p:nvSpPr>
          <p:cNvPr id="37" name="Google Shape;532;p21">
            <a:extLst>
              <a:ext uri="{FF2B5EF4-FFF2-40B4-BE49-F238E27FC236}">
                <a16:creationId xmlns:a16="http://schemas.microsoft.com/office/drawing/2014/main" id="{A2FBB19A-421C-443E-AC2C-36A9E90C52E8}"/>
              </a:ext>
            </a:extLst>
          </p:cNvPr>
          <p:cNvSpPr txBox="1">
            <a:spLocks/>
          </p:cNvSpPr>
          <p:nvPr/>
        </p:nvSpPr>
        <p:spPr>
          <a:xfrm>
            <a:off x="3137949" y="3213568"/>
            <a:ext cx="87059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1200" dirty="0">
                <a:solidFill>
                  <a:schemeClr val="tx1"/>
                </a:solidFill>
                <a:latin typeface="Oswald" panose="00000500000000000000" pitchFamily="2" charset="0"/>
              </a:rPr>
              <a:t>Club Top 10</a:t>
            </a:r>
          </a:p>
          <a:p>
            <a:pPr marL="0" indent="0">
              <a:buFont typeface="Source Sans Pro"/>
              <a:buNone/>
            </a:pPr>
            <a:endParaRPr lang="en-US" sz="1200" dirty="0">
              <a:latin typeface="Oswald" panose="00000500000000000000" pitchFamily="2" charset="0"/>
            </a:endParaRPr>
          </a:p>
        </p:txBody>
      </p:sp>
      <p:sp>
        <p:nvSpPr>
          <p:cNvPr id="35" name="Google Shape;532;p21">
            <a:extLst>
              <a:ext uri="{FF2B5EF4-FFF2-40B4-BE49-F238E27FC236}">
                <a16:creationId xmlns:a16="http://schemas.microsoft.com/office/drawing/2014/main" id="{B841C702-805D-4D46-816E-53D219C1A4CF}"/>
              </a:ext>
            </a:extLst>
          </p:cNvPr>
          <p:cNvSpPr txBox="1">
            <a:spLocks/>
          </p:cNvSpPr>
          <p:nvPr/>
        </p:nvSpPr>
        <p:spPr>
          <a:xfrm>
            <a:off x="2998165" y="2743791"/>
            <a:ext cx="115016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1200" dirty="0">
                <a:solidFill>
                  <a:schemeClr val="tx1"/>
                </a:solidFill>
                <a:latin typeface="Oswald" panose="00000500000000000000" pitchFamily="2" charset="0"/>
              </a:rPr>
              <a:t>A</a:t>
            </a:r>
            <a:r>
              <a:rPr lang="es-VE" sz="1200" dirty="0">
                <a:solidFill>
                  <a:schemeClr val="tx1"/>
                </a:solidFill>
                <a:latin typeface="Oswald" panose="00000500000000000000" pitchFamily="2" charset="0"/>
              </a:rPr>
              <a:t>ñ</a:t>
            </a:r>
            <a:r>
              <a:rPr lang="en-US" sz="1200" dirty="0" err="1">
                <a:solidFill>
                  <a:schemeClr val="tx1"/>
                </a:solidFill>
                <a:latin typeface="Oswald" panose="00000500000000000000" pitchFamily="2" charset="0"/>
              </a:rPr>
              <a:t>os</a:t>
            </a:r>
            <a:r>
              <a:rPr lang="en-US" sz="1200" dirty="0">
                <a:solidFill>
                  <a:schemeClr val="tx1"/>
                </a:solidFill>
                <a:latin typeface="Oswald" panose="00000500000000000000" pitchFamily="2" charset="0"/>
              </a:rPr>
              <a:t> de </a:t>
            </a:r>
            <a:r>
              <a:rPr lang="en-US" sz="1200" dirty="0" err="1">
                <a:solidFill>
                  <a:schemeClr val="tx1"/>
                </a:solidFill>
                <a:latin typeface="Oswald" panose="00000500000000000000" pitchFamily="2" charset="0"/>
              </a:rPr>
              <a:t>Contrato</a:t>
            </a:r>
            <a:endParaRPr lang="en-US" sz="1200" dirty="0">
              <a:solidFill>
                <a:schemeClr val="tx1"/>
              </a:solidFill>
              <a:latin typeface="Oswald" panose="00000500000000000000" pitchFamily="2" charset="0"/>
            </a:endParaRPr>
          </a:p>
          <a:p>
            <a:pPr marL="0" indent="0">
              <a:buFont typeface="Source Sans Pro"/>
              <a:buNone/>
            </a:pPr>
            <a:endParaRPr lang="en-US" sz="1200" dirty="0">
              <a:latin typeface="Oswald" panose="00000500000000000000" pitchFamily="2" charset="0"/>
            </a:endParaRPr>
          </a:p>
        </p:txBody>
      </p:sp>
      <p:sp>
        <p:nvSpPr>
          <p:cNvPr id="38" name="Google Shape;532;p21">
            <a:extLst>
              <a:ext uri="{FF2B5EF4-FFF2-40B4-BE49-F238E27FC236}">
                <a16:creationId xmlns:a16="http://schemas.microsoft.com/office/drawing/2014/main" id="{4DE07870-DD42-4507-811A-A76B3C5EF6B9}"/>
              </a:ext>
            </a:extLst>
          </p:cNvPr>
          <p:cNvSpPr txBox="1">
            <a:spLocks/>
          </p:cNvSpPr>
          <p:nvPr/>
        </p:nvSpPr>
        <p:spPr>
          <a:xfrm>
            <a:off x="2771452" y="2256574"/>
            <a:ext cx="160358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1200" dirty="0" err="1">
                <a:solidFill>
                  <a:schemeClr val="tx1"/>
                </a:solidFill>
                <a:latin typeface="Oswald" panose="00000500000000000000" pitchFamily="2" charset="0"/>
              </a:rPr>
              <a:t>Reputaci</a:t>
            </a:r>
            <a:r>
              <a:rPr lang="es-VE" sz="1200" dirty="0" err="1">
                <a:solidFill>
                  <a:schemeClr val="tx1"/>
                </a:solidFill>
                <a:latin typeface="Oswald" panose="00000500000000000000" pitchFamily="2" charset="0"/>
              </a:rPr>
              <a:t>ón</a:t>
            </a:r>
            <a:r>
              <a:rPr lang="es-VE" sz="1200" dirty="0">
                <a:solidFill>
                  <a:schemeClr val="tx1"/>
                </a:solidFill>
                <a:latin typeface="Oswald" panose="00000500000000000000" pitchFamily="2" charset="0"/>
              </a:rPr>
              <a:t> Internacional</a:t>
            </a:r>
            <a:endParaRPr lang="en-US" sz="1200" dirty="0">
              <a:solidFill>
                <a:schemeClr val="tx1"/>
              </a:solidFill>
              <a:latin typeface="Oswald" panose="00000500000000000000" pitchFamily="2" charset="0"/>
            </a:endParaRPr>
          </a:p>
          <a:p>
            <a:pPr marL="0" indent="0">
              <a:buFont typeface="Source Sans Pro"/>
              <a:buNone/>
            </a:pPr>
            <a:endParaRPr lang="en-US" sz="1200" dirty="0">
              <a:latin typeface="Oswald" panose="00000500000000000000" pitchFamily="2" charset="0"/>
            </a:endParaRPr>
          </a:p>
        </p:txBody>
      </p:sp>
      <p:sp>
        <p:nvSpPr>
          <p:cNvPr id="39" name="Google Shape;532;p21">
            <a:extLst>
              <a:ext uri="{FF2B5EF4-FFF2-40B4-BE49-F238E27FC236}">
                <a16:creationId xmlns:a16="http://schemas.microsoft.com/office/drawing/2014/main" id="{430B1F09-32C2-4905-95AA-A35780004B21}"/>
              </a:ext>
            </a:extLst>
          </p:cNvPr>
          <p:cNvSpPr txBox="1">
            <a:spLocks/>
          </p:cNvSpPr>
          <p:nvPr/>
        </p:nvSpPr>
        <p:spPr>
          <a:xfrm>
            <a:off x="2906597" y="1321622"/>
            <a:ext cx="133329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1200" dirty="0" err="1">
                <a:solidFill>
                  <a:schemeClr val="tx1"/>
                </a:solidFill>
                <a:latin typeface="Oswald" panose="00000500000000000000" pitchFamily="2" charset="0"/>
              </a:rPr>
              <a:t>Desempeño</a:t>
            </a:r>
            <a:r>
              <a:rPr lang="en-US" sz="1200" dirty="0">
                <a:solidFill>
                  <a:schemeClr val="tx1"/>
                </a:solidFill>
                <a:latin typeface="Oswald" panose="00000500000000000000" pitchFamily="2" charset="0"/>
              </a:rPr>
              <a:t> General</a:t>
            </a:r>
          </a:p>
          <a:p>
            <a:pPr marL="0" indent="0">
              <a:buFont typeface="Source Sans Pro"/>
              <a:buNone/>
            </a:pPr>
            <a:endParaRPr lang="en-US" sz="1200" dirty="0">
              <a:latin typeface="Oswald" panose="00000500000000000000" pitchFamily="2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C36DF67-DFAC-412A-971A-2F546C559EE9}"/>
              </a:ext>
            </a:extLst>
          </p:cNvPr>
          <p:cNvSpPr txBox="1"/>
          <p:nvPr/>
        </p:nvSpPr>
        <p:spPr>
          <a:xfrm>
            <a:off x="3655122" y="933425"/>
            <a:ext cx="2254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tx1"/>
                </a:solidFill>
                <a:latin typeface="Oswald" panose="00000500000000000000" pitchFamily="2" charset="0"/>
              </a:rPr>
              <a:t>-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973B9454-A94E-4D39-BA1E-0FEF4AE0089D}"/>
              </a:ext>
            </a:extLst>
          </p:cNvPr>
          <p:cNvSpPr txBox="1"/>
          <p:nvPr/>
        </p:nvSpPr>
        <p:spPr>
          <a:xfrm>
            <a:off x="4623736" y="933425"/>
            <a:ext cx="4226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tx1"/>
                </a:solidFill>
                <a:latin typeface="Oswald" panose="00000500000000000000" pitchFamily="2" charset="0"/>
              </a:rPr>
              <a:t>+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789FF2D-A879-46A2-8CAA-5A44020847BA}"/>
              </a:ext>
            </a:extLst>
          </p:cNvPr>
          <p:cNvSpPr txBox="1"/>
          <p:nvPr/>
        </p:nvSpPr>
        <p:spPr>
          <a:xfrm>
            <a:off x="722252" y="3799765"/>
            <a:ext cx="714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5B00"/>
                </a:solidFill>
                <a:latin typeface="Oswald" panose="00000500000000000000" pitchFamily="2" charset="0"/>
              </a:rPr>
              <a:t>-11%</a:t>
            </a:r>
          </a:p>
        </p:txBody>
      </p:sp>
    </p:spTree>
    <p:extLst>
      <p:ext uri="{BB962C8B-B14F-4D97-AF65-F5344CB8AC3E}">
        <p14:creationId xmlns:p14="http://schemas.microsoft.com/office/powerpoint/2010/main" val="1066698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1"/>
          <p:cNvSpPr txBox="1">
            <a:spLocks noGrp="1"/>
          </p:cNvSpPr>
          <p:nvPr>
            <p:ph type="title"/>
          </p:nvPr>
        </p:nvSpPr>
        <p:spPr>
          <a:xfrm>
            <a:off x="-1640826" y="104378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Recomendaciones Futuras</a:t>
            </a:r>
            <a:endParaRPr sz="2400" dirty="0"/>
          </a:p>
        </p:txBody>
      </p:sp>
      <p:sp>
        <p:nvSpPr>
          <p:cNvPr id="532" name="Google Shape;532;p21"/>
          <p:cNvSpPr txBox="1">
            <a:spLocks noGrp="1"/>
          </p:cNvSpPr>
          <p:nvPr>
            <p:ph type="body" idx="1"/>
          </p:nvPr>
        </p:nvSpPr>
        <p:spPr>
          <a:xfrm>
            <a:off x="705900" y="1982614"/>
            <a:ext cx="2471700" cy="4653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err="1">
                <a:latin typeface="Oswald" panose="00000500000000000000" pitchFamily="2" charset="0"/>
              </a:rPr>
              <a:t>Buscar</a:t>
            </a:r>
            <a:r>
              <a:rPr lang="en-US" b="1" dirty="0">
                <a:latin typeface="Oswald" panose="00000500000000000000" pitchFamily="2" charset="0"/>
              </a:rPr>
              <a:t> </a:t>
            </a:r>
            <a:r>
              <a:rPr lang="en-US" b="1" dirty="0" err="1">
                <a:latin typeface="Oswald" panose="00000500000000000000" pitchFamily="2" charset="0"/>
              </a:rPr>
              <a:t>Datos</a:t>
            </a:r>
            <a:r>
              <a:rPr lang="en-US" b="1" dirty="0">
                <a:latin typeface="Oswald" panose="00000500000000000000" pitchFamily="2" charset="0"/>
              </a:rPr>
              <a:t> </a:t>
            </a:r>
            <a:r>
              <a:rPr lang="en-US" b="1" dirty="0" err="1">
                <a:latin typeface="Oswald" panose="00000500000000000000" pitchFamily="2" charset="0"/>
              </a:rPr>
              <a:t>Reales</a:t>
            </a:r>
            <a:endParaRPr lang="en-US" b="1" dirty="0">
              <a:latin typeface="Oswald" panose="00000500000000000000" pitchFamily="2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s-ES" dirty="0">
              <a:latin typeface="Oswald" panose="00000500000000000000" pitchFamily="2" charset="0"/>
            </a:endParaRPr>
          </a:p>
        </p:txBody>
      </p:sp>
      <p:sp>
        <p:nvSpPr>
          <p:cNvPr id="534" name="Google Shape;534;p21"/>
          <p:cNvSpPr txBox="1">
            <a:spLocks noGrp="1"/>
          </p:cNvSpPr>
          <p:nvPr>
            <p:ph type="body" idx="3"/>
          </p:nvPr>
        </p:nvSpPr>
        <p:spPr>
          <a:xfrm>
            <a:off x="6094263" y="1633364"/>
            <a:ext cx="2471700" cy="20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spcAft>
                <a:spcPts val="800"/>
              </a:spcAft>
              <a:buNone/>
            </a:pPr>
            <a:r>
              <a:rPr lang="es-ES" b="1" dirty="0"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Regresión No-Lineal</a:t>
            </a:r>
          </a:p>
          <a:p>
            <a:pPr marL="0" indent="0" algn="just">
              <a:spcAft>
                <a:spcPts val="800"/>
              </a:spcAft>
              <a:buNone/>
            </a:pPr>
            <a:r>
              <a:rPr lang="es-ES" dirty="0"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Realizar las predicciones de los precios a través de otro tipo de regresión donde no sea necesario la transformación logarítmica.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s-ES" b="1" dirty="0">
              <a:latin typeface="Oswald" panose="00000500000000000000" pitchFamily="2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9CF11B1-7441-47F2-86D1-EA7BEA5CF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927" y="1352702"/>
            <a:ext cx="2438095" cy="2438095"/>
          </a:xfrm>
          <a:prstGeom prst="rect">
            <a:avLst/>
          </a:prstGeom>
        </p:spPr>
      </p:pic>
      <p:sp>
        <p:nvSpPr>
          <p:cNvPr id="10" name="Google Shape;8515;p70">
            <a:extLst>
              <a:ext uri="{FF2B5EF4-FFF2-40B4-BE49-F238E27FC236}">
                <a16:creationId xmlns:a16="http://schemas.microsoft.com/office/drawing/2014/main" id="{89692477-D531-4BD3-8017-DF1AC439E1BE}"/>
              </a:ext>
            </a:extLst>
          </p:cNvPr>
          <p:cNvSpPr/>
          <p:nvPr/>
        </p:nvSpPr>
        <p:spPr>
          <a:xfrm rot="16200000">
            <a:off x="1040551" y="1009461"/>
            <a:ext cx="2005598" cy="325340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76200" cap="flat" cmpd="sng">
            <a:solidFill>
              <a:srgbClr val="2FD7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8515;p70">
            <a:extLst>
              <a:ext uri="{FF2B5EF4-FFF2-40B4-BE49-F238E27FC236}">
                <a16:creationId xmlns:a16="http://schemas.microsoft.com/office/drawing/2014/main" id="{921FF156-AB1D-4DE0-AF5E-0B4E62B301EC}"/>
              </a:ext>
            </a:extLst>
          </p:cNvPr>
          <p:cNvSpPr/>
          <p:nvPr/>
        </p:nvSpPr>
        <p:spPr>
          <a:xfrm rot="5400000">
            <a:off x="6096809" y="1009461"/>
            <a:ext cx="2005599" cy="325340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76200" cap="flat" cmpd="sng">
            <a:solidFill>
              <a:srgbClr val="2FD7B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32;p21">
            <a:extLst>
              <a:ext uri="{FF2B5EF4-FFF2-40B4-BE49-F238E27FC236}">
                <a16:creationId xmlns:a16="http://schemas.microsoft.com/office/drawing/2014/main" id="{078D4F84-5609-4F6A-923A-E072560BD071}"/>
              </a:ext>
            </a:extLst>
          </p:cNvPr>
          <p:cNvSpPr txBox="1">
            <a:spLocks/>
          </p:cNvSpPr>
          <p:nvPr/>
        </p:nvSpPr>
        <p:spPr>
          <a:xfrm>
            <a:off x="688878" y="2363518"/>
            <a:ext cx="2471700" cy="905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◉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◉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s-ES" dirty="0">
                <a:latin typeface="Oswald" panose="00000500000000000000" pitchFamily="2" charset="0"/>
              </a:rPr>
              <a:t>Como goles, asistencias, minutos, intercepciones, faltas, entre otros.</a:t>
            </a:r>
          </a:p>
        </p:txBody>
      </p:sp>
    </p:spTree>
    <p:extLst>
      <p:ext uri="{BB962C8B-B14F-4D97-AF65-F5344CB8AC3E}">
        <p14:creationId xmlns:p14="http://schemas.microsoft.com/office/powerpoint/2010/main" val="743366705"/>
      </p:ext>
    </p:extLst>
  </p:cSld>
  <p:clrMapOvr>
    <a:masterClrMapping/>
  </p:clrMapOvr>
</p:sld>
</file>

<file path=ppt/theme/theme1.xml><?xml version="1.0" encoding="utf-8"?>
<a:theme xmlns:a="http://schemas.openxmlformats.org/drawingml/2006/main" name="Quince template">
  <a:themeElements>
    <a:clrScheme name="Custom 347">
      <a:dk1>
        <a:srgbClr val="28324A"/>
      </a:dk1>
      <a:lt1>
        <a:srgbClr val="FFFFFF"/>
      </a:lt1>
      <a:dk2>
        <a:srgbClr val="707685"/>
      </a:dk2>
      <a:lt2>
        <a:srgbClr val="E5E5E5"/>
      </a:lt2>
      <a:accent1>
        <a:srgbClr val="00CEF6"/>
      </a:accent1>
      <a:accent2>
        <a:srgbClr val="3C78D8"/>
      </a:accent2>
      <a:accent3>
        <a:srgbClr val="00A7C8"/>
      </a:accent3>
      <a:accent4>
        <a:srgbClr val="8EC400"/>
      </a:accent4>
      <a:accent5>
        <a:srgbClr val="AFF000"/>
      </a:accent5>
      <a:accent6>
        <a:srgbClr val="7F7F7F"/>
      </a:accent6>
      <a:hlink>
        <a:srgbClr val="28324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1468</TotalTime>
  <Words>247</Words>
  <Application>Microsoft Office PowerPoint</Application>
  <PresentationFormat>Presentación en pantalla (16:9)</PresentationFormat>
  <Paragraphs>67</Paragraphs>
  <Slides>12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Source Sans Pro</vt:lpstr>
      <vt:lpstr>Oswald</vt:lpstr>
      <vt:lpstr>Calibri</vt:lpstr>
      <vt:lpstr>Arial</vt:lpstr>
      <vt:lpstr>Quince template</vt:lpstr>
      <vt:lpstr>PREDICCIONES DE PRECIOS DE JUGADORES EN EL FUTBOL</vt:lpstr>
      <vt:lpstr>¿Cuáles son los parámetros más importantes para determinar el precio de un jugador?</vt:lpstr>
      <vt:lpstr>Top 20: Jugadores con mayor precio</vt:lpstr>
      <vt:lpstr>Variación de Precios</vt:lpstr>
      <vt:lpstr>¿QUE ASPECTOS HAN PROBOCADO EL AUMENTO DE PRECIO DE CHIESA?</vt:lpstr>
      <vt:lpstr>Proceso de obtención de  resultados</vt:lpstr>
      <vt:lpstr>Proceso Desarrollado</vt:lpstr>
      <vt:lpstr>Resultados: Porcentaje de Aumento del Precio</vt:lpstr>
      <vt:lpstr>Recomendaciones Futuras</vt:lpstr>
      <vt:lpstr>GRACIAS POR SU ATENCIÓN!</vt:lpstr>
      <vt:lpstr>Distribucion de los Residuos</vt:lpstr>
      <vt:lpstr>Histograma y Q-Q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Samuel Simeone</dc:creator>
  <cp:lastModifiedBy>Samuel Simeone</cp:lastModifiedBy>
  <cp:revision>73</cp:revision>
  <dcterms:modified xsi:type="dcterms:W3CDTF">2021-10-08T17:28:18Z</dcterms:modified>
</cp:coreProperties>
</file>